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292" r:id="rId4"/>
    <p:sldId id="301" r:id="rId5"/>
    <p:sldId id="259" r:id="rId6"/>
    <p:sldId id="289" r:id="rId7"/>
    <p:sldId id="261" r:id="rId8"/>
    <p:sldId id="260" r:id="rId9"/>
    <p:sldId id="290" r:id="rId10"/>
    <p:sldId id="257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266" r:id="rId25"/>
    <p:sldId id="263" r:id="rId26"/>
    <p:sldId id="265" r:id="rId27"/>
    <p:sldId id="291" r:id="rId28"/>
    <p:sldId id="267" r:id="rId29"/>
    <p:sldId id="268" r:id="rId30"/>
    <p:sldId id="269" r:id="rId31"/>
    <p:sldId id="272" r:id="rId32"/>
    <p:sldId id="295" r:id="rId33"/>
    <p:sldId id="296" r:id="rId34"/>
    <p:sldId id="270" r:id="rId35"/>
    <p:sldId id="293" r:id="rId36"/>
    <p:sldId id="294" r:id="rId37"/>
    <p:sldId id="271" r:id="rId38"/>
    <p:sldId id="274" r:id="rId39"/>
    <p:sldId id="275" r:id="rId40"/>
    <p:sldId id="276" r:id="rId41"/>
    <p:sldId id="277" r:id="rId42"/>
    <p:sldId id="278" r:id="rId43"/>
    <p:sldId id="298" r:id="rId44"/>
    <p:sldId id="297" r:id="rId45"/>
    <p:sldId id="279" r:id="rId46"/>
    <p:sldId id="281" r:id="rId47"/>
    <p:sldId id="299" r:id="rId48"/>
    <p:sldId id="300" r:id="rId49"/>
    <p:sldId id="282" r:id="rId50"/>
    <p:sldId id="283" r:id="rId51"/>
    <p:sldId id="284" r:id="rId52"/>
    <p:sldId id="280" r:id="rId53"/>
    <p:sldId id="285" r:id="rId54"/>
    <p:sldId id="286" r:id="rId55"/>
    <p:sldId id="288" r:id="rId56"/>
    <p:sldId id="287" r:id="rId5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CC3399"/>
    <a:srgbClr val="9999FF"/>
    <a:srgbClr val="4D4D4D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21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>
            <a:noAutofit/>
          </a:bodyPr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>
            <a:noAutofit/>
          </a:bodyPr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>
            <a:noAutofit/>
          </a:bodyPr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>
            <a:noAutofit/>
          </a:bodyPr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F84405C8-8362-4F9B-AA41-E0226064FA12}" type="slidenum">
              <a:rPr/>
              <a:pPr>
                <a:defRPr sz="1400"/>
              </a:pPr>
              <a:t>‹N›</a:t>
            </a:fld>
            <a:endParaRPr lang="it-IT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it-IT" noProof="0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72DC2522-56C9-4683-B7D6-773E22CF996F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it-IT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158F49-744E-48BD-933A-2B96B03E5A81}" type="slidenum">
              <a:rPr smtClean="0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18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028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19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96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20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445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21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748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22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837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23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405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777E18-D6BF-4909-AA85-63E42A6CCAA0}" type="slidenum">
              <a:rPr smtClean="0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D83208-4D83-4E88-BECF-6E01D8BAFB0E}" type="slidenum">
              <a:rPr smtClean="0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5059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13C7C7-FBD6-4157-B514-11074B990355}" type="slidenum">
              <a:rPr smtClean="0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7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F15BC2-062C-404C-A640-EDF03414936B}" type="slidenum">
              <a:rPr smtClean="0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3251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7FD135-495D-463C-A951-101EDEE709EC}" type="slidenum">
              <a:rPr smtClean="0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3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F2E523-16AB-4266-9961-63A84F3B18FF}" type="slidenum">
              <a:rPr smtClean="0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5299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3BD353-71F4-40DD-8C95-121BD98DA499}" type="slidenum">
              <a:rPr smtClean="0"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7347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11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2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12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88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13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80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14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70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15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22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16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62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4DF33B-28BD-4BB4-9C20-27BE40898E67}" type="slidenum">
              <a:t>17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60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079FA-C2AE-4D73-BD92-373D036EBEE3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8AD5-1AD2-478D-9F8E-98C3AD2E40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6446-F759-4617-92E0-3A6CA76636B8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9915-02EE-41D7-9739-02F2C76905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0CE5C-AB83-4720-8EFE-CA665800716E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8DB52-480F-4EFF-A984-6361F5EB29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49313" y="9048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34288" y="2827338"/>
            <a:ext cx="4572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68D6-B2F1-4DDA-BA00-F2F6B5675FB4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29C9-47DD-4731-8E02-83F4279579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4FED-5082-40FC-80E6-CB5AD9FBE092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8DF4-1039-4D4D-B644-A6BEA8D7D5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77888" y="896938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7650163" y="2608263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B781-AF01-4972-A838-3E105010C8D0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19C5-FEE2-41A7-A2A9-A487D89D73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07E2-1FE5-4EB7-AABF-8BF65C59D59E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BF1A-E050-4804-8B8F-14ABD210B4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F897-0C41-4C6E-ACE2-02E444CAE061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F3FB-7446-4ED8-B098-34D1A9CCA6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E4A4-A5E8-400B-AF07-6AC056343DA0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FE77-1BA4-4406-97F3-9EDA5A774D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76338" y="2490788"/>
            <a:ext cx="3322637" cy="344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1375" y="2490788"/>
            <a:ext cx="3324225" cy="344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44A3-56EE-41F5-8911-F3E9F52C916B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0F09-A89D-4D15-A22A-50A8A4F1F8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176338" y="2490788"/>
            <a:ext cx="3322637" cy="1646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51375" y="2490788"/>
            <a:ext cx="3324225" cy="1646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1176338" y="4289425"/>
            <a:ext cx="3322637" cy="16462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1375" y="4289425"/>
            <a:ext cx="3324225" cy="16462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356350" y="5961063"/>
            <a:ext cx="11493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8800-5474-4004-BB53-8C95CD622376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176338" y="5961063"/>
            <a:ext cx="51054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0313" y="5961063"/>
            <a:ext cx="39528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12FF-42E3-4348-A0B3-F41CBE049A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7A4E-03E2-43C0-A3AE-952D98A32F38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41A6-9808-4519-94A7-A01A7F0E64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BFDC-8661-4B7E-898C-2FE08962B26A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E78B-7E3D-48B4-9F4A-27B75B93F3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A9AF-FA45-44E7-8E89-7368D952AD6E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5CE9-38C5-4C5A-8DD4-7C5E77B828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69C1-9C88-4BCC-BBC0-85CFA4AA2EB2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67C6-A2A4-431F-97E4-7367EC911C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09D6-E874-4882-9D02-F27B07EA27AB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DBBB-189F-4172-990C-50878BF687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063B-B735-4A0F-BF14-5353596359F5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09E5-732D-431F-A19E-C8FC7F59AC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318A-7E49-4E3B-B27F-F178EBC0E353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6DA2-893D-40B2-8DBF-BAD1689A59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2F3B-D9A2-479E-87DD-1BFC432CDADB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7274-7809-4D17-AD7C-1C8AD93104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2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2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9E44343-EADC-4563-A09A-F39C5DACCD96}" type="datetime1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05F55E6-1AE4-4CF6-8B15-5D07174E5D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78" r:id="rId7"/>
    <p:sldLayoutId id="2147483686" r:id="rId8"/>
    <p:sldLayoutId id="2147483677" r:id="rId9"/>
    <p:sldLayoutId id="2147483676" r:id="rId10"/>
    <p:sldLayoutId id="2147483687" r:id="rId11"/>
    <p:sldLayoutId id="2147483688" r:id="rId12"/>
    <p:sldLayoutId id="2147483675" r:id="rId13"/>
    <p:sldLayoutId id="2147483689" r:id="rId14"/>
    <p:sldLayoutId id="2147483690" r:id="rId15"/>
    <p:sldLayoutId id="2147483691" r:id="rId16"/>
    <p:sldLayoutId id="2147483692" r:id="rId17"/>
    <p:sldLayoutId id="2147483674" r:id="rId18"/>
    <p:sldLayoutId id="2147483679" r:id="rId1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SICOLOGIA NEL BAMBINO E ADOLESC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3281363" y="2741613"/>
            <a:ext cx="5426075" cy="3454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800" b="1" i="1" dirty="0" err="1">
                <a:solidFill>
                  <a:srgbClr val="003366"/>
                </a:solidFill>
                <a:latin typeface="Trebuchet MS" pitchFamily="34"/>
              </a:rPr>
              <a:t>Dott.ssa</a:t>
            </a:r>
            <a:r>
              <a:rPr lang="en-US" sz="2800" b="1" i="1" dirty="0">
                <a:solidFill>
                  <a:srgbClr val="003366"/>
                </a:solidFill>
                <a:latin typeface="Trebuchet MS" pitchFamily="34"/>
              </a:rPr>
              <a:t> </a:t>
            </a:r>
            <a:r>
              <a:rPr lang="en-US" sz="2800" b="1" i="1" dirty="0" err="1">
                <a:solidFill>
                  <a:srgbClr val="003366"/>
                </a:solidFill>
                <a:latin typeface="Trebuchet MS" pitchFamily="34"/>
              </a:rPr>
              <a:t>Vatinno</a:t>
            </a:r>
            <a:r>
              <a:rPr lang="en-US" sz="2800" b="1" i="1" dirty="0">
                <a:solidFill>
                  <a:srgbClr val="003366"/>
                </a:solidFill>
                <a:latin typeface="Trebuchet MS" pitchFamily="34"/>
              </a:rPr>
              <a:t> Alessandra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i="1" dirty="0" err="1">
                <a:solidFill>
                  <a:srgbClr val="003366"/>
                </a:solidFill>
                <a:latin typeface="Trebuchet MS" pitchFamily="34"/>
              </a:rPr>
              <a:t>Psicologa</a:t>
            </a:r>
            <a:r>
              <a:rPr lang="en-US" i="1" dirty="0">
                <a:solidFill>
                  <a:srgbClr val="003366"/>
                </a:solidFill>
                <a:latin typeface="Trebuchet MS" pitchFamily="34"/>
              </a:rPr>
              <a:t> </a:t>
            </a:r>
            <a:r>
              <a:rPr lang="en-US" i="1" dirty="0" err="1">
                <a:solidFill>
                  <a:srgbClr val="003366"/>
                </a:solidFill>
                <a:latin typeface="Trebuchet MS" pitchFamily="34"/>
              </a:rPr>
              <a:t>Psicoterapeuta</a:t>
            </a:r>
            <a:r>
              <a:rPr lang="en-US" i="1" dirty="0">
                <a:solidFill>
                  <a:srgbClr val="003366"/>
                </a:solidFill>
                <a:latin typeface="Trebuchet MS" pitchFamily="34"/>
              </a:rPr>
              <a:t> 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200" i="1" dirty="0">
                <a:solidFill>
                  <a:srgbClr val="003366"/>
                </a:solidFill>
                <a:latin typeface="Trebuchet MS" pitchFamily="34"/>
              </a:rPr>
              <a:t>3425885080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200" i="1" dirty="0">
              <a:solidFill>
                <a:srgbClr val="003366"/>
              </a:solidFill>
              <a:latin typeface="Trebuchet MS" pitchFamily="3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800" b="1" i="1" dirty="0">
                <a:solidFill>
                  <a:srgbClr val="003366"/>
                </a:solidFill>
                <a:latin typeface="Trebuchet MS" pitchFamily="34"/>
              </a:rPr>
              <a:t>Dott.ssa Monica Maria Losurdo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i="1" dirty="0" err="1">
                <a:solidFill>
                  <a:srgbClr val="003366"/>
                </a:solidFill>
                <a:latin typeface="Trebuchet MS" pitchFamily="34"/>
              </a:rPr>
              <a:t>Psicologa</a:t>
            </a:r>
            <a:r>
              <a:rPr lang="en-US" i="1" dirty="0">
                <a:solidFill>
                  <a:srgbClr val="003366"/>
                </a:solidFill>
                <a:latin typeface="Trebuchet MS" pitchFamily="34"/>
              </a:rPr>
              <a:t> </a:t>
            </a:r>
            <a:r>
              <a:rPr lang="en-US" i="1" dirty="0" err="1">
                <a:solidFill>
                  <a:srgbClr val="003366"/>
                </a:solidFill>
                <a:latin typeface="Trebuchet MS" pitchFamily="34"/>
              </a:rPr>
              <a:t>Psicoterapeuta</a:t>
            </a:r>
            <a:r>
              <a:rPr lang="en-US" i="1" dirty="0">
                <a:solidFill>
                  <a:srgbClr val="003366"/>
                </a:solidFill>
                <a:latin typeface="Trebuchet MS" pitchFamily="34"/>
              </a:rPr>
              <a:t> </a:t>
            </a:r>
            <a:r>
              <a:rPr lang="en-US" i="1" dirty="0" err="1">
                <a:solidFill>
                  <a:srgbClr val="003366"/>
                </a:solidFill>
                <a:latin typeface="Trebuchet MS" pitchFamily="34"/>
              </a:rPr>
              <a:t>Eperta</a:t>
            </a:r>
            <a:r>
              <a:rPr lang="en-US" i="1" dirty="0">
                <a:solidFill>
                  <a:srgbClr val="003366"/>
                </a:solidFill>
                <a:latin typeface="Trebuchet MS" pitchFamily="34"/>
              </a:rPr>
              <a:t> in </a:t>
            </a:r>
            <a:r>
              <a:rPr lang="en-US" i="1" dirty="0" err="1">
                <a:solidFill>
                  <a:srgbClr val="003366"/>
                </a:solidFill>
                <a:latin typeface="Trebuchet MS" pitchFamily="34"/>
              </a:rPr>
              <a:t>neuropsicologia</a:t>
            </a:r>
            <a:r>
              <a:rPr lang="en-US" i="1" dirty="0">
                <a:solidFill>
                  <a:srgbClr val="003366"/>
                </a:solidFill>
                <a:latin typeface="Trebuchet MS" pitchFamily="34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200" i="1" dirty="0">
                <a:solidFill>
                  <a:srgbClr val="003366"/>
                </a:solidFill>
                <a:latin typeface="Trebuchet MS" pitchFamily="34"/>
              </a:rPr>
              <a:t>3404293243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800" i="1" dirty="0">
              <a:solidFill>
                <a:srgbClr val="003366"/>
              </a:solidFill>
              <a:latin typeface="Trebuchet MS" pitchFamily="34"/>
            </a:endParaRPr>
          </a:p>
        </p:txBody>
      </p:sp>
      <p:sp>
        <p:nvSpPr>
          <p:cNvPr id="5" name="Titolo 1"/>
          <p:cNvSpPr txBox="1">
            <a:spLocks noGrp="1"/>
          </p:cNvSpPr>
          <p:nvPr>
            <p:ph type="title" idx="4294967295"/>
          </p:nvPr>
        </p:nvSpPr>
        <p:spPr>
          <a:xfrm>
            <a:off x="669925" y="587375"/>
            <a:ext cx="7847013" cy="1760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7E0021"/>
                </a:solidFill>
                <a:latin typeface="Candara" pitchFamily="34"/>
              </a:rPr>
              <a:t>DALL’INFORMAZIONE ALLA FORMAZIONE: </a:t>
            </a:r>
            <a:br>
              <a:rPr lang="en-US" sz="3200" b="1" i="1" dirty="0">
                <a:solidFill>
                  <a:srgbClr val="7E0021"/>
                </a:solidFill>
                <a:latin typeface="Candara" pitchFamily="34"/>
              </a:rPr>
            </a:br>
            <a:r>
              <a:rPr lang="en-US" sz="3200" b="1" i="1" dirty="0">
                <a:solidFill>
                  <a:srgbClr val="7E0021"/>
                </a:solidFill>
                <a:latin typeface="Candara" pitchFamily="34"/>
              </a:rPr>
              <a:t>I DISTURBI SPECIFICI DELL’APPRENDIMENTO</a:t>
            </a:r>
            <a:br>
              <a:rPr lang="en-US" i="1" dirty="0">
                <a:solidFill>
                  <a:srgbClr val="7E0021"/>
                </a:solidFill>
                <a:latin typeface="Candara" pitchFamily="34"/>
              </a:rPr>
            </a:br>
            <a:br>
              <a:rPr lang="en-US" i="1" dirty="0">
                <a:solidFill>
                  <a:srgbClr val="7E0021"/>
                </a:solidFill>
                <a:latin typeface="Candara" pitchFamily="34"/>
              </a:rPr>
            </a:br>
            <a:r>
              <a:rPr lang="en-US" sz="2800" i="1" dirty="0" err="1">
                <a:solidFill>
                  <a:srgbClr val="666666"/>
                </a:solidFill>
                <a:latin typeface="Candara" pitchFamily="34"/>
              </a:rPr>
              <a:t>Triggiano</a:t>
            </a:r>
            <a:r>
              <a:rPr lang="en-US" sz="2800" i="1" dirty="0">
                <a:solidFill>
                  <a:srgbClr val="666666"/>
                </a:solidFill>
                <a:latin typeface="Candara" pitchFamily="34"/>
              </a:rPr>
              <a:t>, </a:t>
            </a:r>
            <a:r>
              <a:rPr lang="en-US" sz="2800" i="1" dirty="0" err="1">
                <a:solidFill>
                  <a:srgbClr val="666666"/>
                </a:solidFill>
                <a:latin typeface="Candara" pitchFamily="34"/>
              </a:rPr>
              <a:t>Marzo</a:t>
            </a:r>
            <a:r>
              <a:rPr lang="en-US" sz="2800" i="1" dirty="0">
                <a:solidFill>
                  <a:srgbClr val="666666"/>
                </a:solidFill>
                <a:latin typeface="Candara" pitchFamily="34"/>
              </a:rPr>
              <a:t> 2017</a:t>
            </a:r>
          </a:p>
        </p:txBody>
      </p:sp>
      <p:pic>
        <p:nvPicPr>
          <p:cNvPr id="22531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2962275"/>
            <a:ext cx="279082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erchè siamo qui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" y="542925"/>
            <a:ext cx="154463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CasellaDiTesto 9"/>
          <p:cNvSpPr txBox="1">
            <a:spLocks noChangeArrowheads="1"/>
          </p:cNvSpPr>
          <p:nvPr/>
        </p:nvSpPr>
        <p:spPr bwMode="auto">
          <a:xfrm>
            <a:off x="2306638" y="955675"/>
            <a:ext cx="55038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FF0000"/>
                </a:solidFill>
                <a:latin typeface="Garamond" pitchFamily="18" charset="0"/>
              </a:rPr>
              <a:t>QUALI CONSEGUENZE?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3181350" y="1736725"/>
            <a:ext cx="365125" cy="746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6313488" y="1787525"/>
            <a:ext cx="365125" cy="1065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701" name="CasellaDiTesto 7"/>
          <p:cNvSpPr txBox="1">
            <a:spLocks noChangeArrowheads="1"/>
          </p:cNvSpPr>
          <p:nvPr/>
        </p:nvSpPr>
        <p:spPr bwMode="auto">
          <a:xfrm>
            <a:off x="914400" y="2905125"/>
            <a:ext cx="39258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Garamond" pitchFamily="18" charset="0"/>
              </a:rPr>
              <a:t>Giulio: Attenzione focalizzata e sostenuta</a:t>
            </a:r>
          </a:p>
          <a:p>
            <a:r>
              <a:rPr lang="it-IT" sz="2000">
                <a:latin typeface="Garamond" pitchFamily="18" charset="0"/>
              </a:rPr>
              <a:t>                       Difficoltà:</a:t>
            </a:r>
          </a:p>
          <a:p>
            <a:pPr>
              <a:buFont typeface="Arial" charset="0"/>
              <a:buChar char="•"/>
            </a:pPr>
            <a:r>
              <a:rPr lang="it-IT" sz="2000">
                <a:latin typeface="Garamond" pitchFamily="18" charset="0"/>
              </a:rPr>
              <a:t>Nella lettura di lettere simili (b/d))</a:t>
            </a:r>
          </a:p>
          <a:p>
            <a:pPr>
              <a:buFont typeface="Arial" charset="0"/>
              <a:buChar char="•"/>
            </a:pPr>
            <a:r>
              <a:rPr lang="it-IT" sz="2000">
                <a:latin typeface="Garamond" pitchFamily="18" charset="0"/>
              </a:rPr>
              <a:t>Facile stancabilità e distraibilità soprattutto nella seconda parte della giornata scolastica</a:t>
            </a:r>
          </a:p>
        </p:txBody>
      </p:sp>
      <p:sp>
        <p:nvSpPr>
          <p:cNvPr id="29702" name="CasellaDiTesto 13"/>
          <p:cNvSpPr txBox="1">
            <a:spLocks noChangeArrowheads="1"/>
          </p:cNvSpPr>
          <p:nvPr/>
        </p:nvSpPr>
        <p:spPr bwMode="auto">
          <a:xfrm>
            <a:off x="5445125" y="2913063"/>
            <a:ext cx="30400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>
                <a:latin typeface="Garamond" pitchFamily="18" charset="0"/>
              </a:rPr>
              <a:t>Michele: Attenzione focalizzata</a:t>
            </a:r>
          </a:p>
          <a:p>
            <a:r>
              <a:rPr lang="it-IT" sz="2200">
                <a:latin typeface="Garamond" pitchFamily="18" charset="0"/>
              </a:rPr>
              <a:t>           Difficoltà:</a:t>
            </a:r>
          </a:p>
          <a:p>
            <a:pPr>
              <a:buFont typeface="Arial" charset="0"/>
              <a:buChar char="•"/>
            </a:pPr>
            <a:r>
              <a:rPr lang="it-IT" sz="2200">
                <a:latin typeface="Garamond" pitchFamily="18" charset="0"/>
              </a:rPr>
              <a:t>Nella lettura di lettere simili</a:t>
            </a:r>
          </a:p>
          <a:p>
            <a:endParaRPr lang="it-IT" sz="2200">
              <a:latin typeface="Garamond" pitchFamily="18" charset="0"/>
            </a:endParaRPr>
          </a:p>
          <a:p>
            <a:endParaRPr lang="it-IT" sz="2200">
              <a:latin typeface="Garamond" pitchFamily="18" charset="0"/>
            </a:endParaRPr>
          </a:p>
          <a:p>
            <a:endParaRPr lang="it-IT" sz="2200"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640451" y="1510855"/>
            <a:ext cx="7787563" cy="4808057"/>
          </a:xfrm>
        </p:spPr>
        <p:txBody>
          <a:bodyPr anchor="t">
            <a:noAutofit/>
          </a:bodyPr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Nelle funzioni visuo-percettive la </a:t>
            </a:r>
            <a:r>
              <a:rPr lang="it-IT" b="1" i="1" dirty="0">
                <a:solidFill>
                  <a:srgbClr val="CC3399"/>
                </a:solidFill>
                <a:latin typeface="Candara" pitchFamily="34"/>
              </a:rPr>
              <a:t>VISTA</a:t>
            </a: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 costituisce il mezzo di </a:t>
            </a:r>
            <a:r>
              <a:rPr lang="it-IT" b="1" i="1" dirty="0">
                <a:solidFill>
                  <a:srgbClr val="00B050"/>
                </a:solidFill>
                <a:latin typeface="Candara" pitchFamily="34"/>
              </a:rPr>
              <a:t>RACCOLTA</a:t>
            </a: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 delle informazioni, ma intervengono anche altri fattori come l’</a:t>
            </a:r>
            <a:r>
              <a:rPr lang="it-IT" b="1" i="1" dirty="0">
                <a:solidFill>
                  <a:srgbClr val="0070C0"/>
                </a:solidFill>
                <a:latin typeface="Candara" pitchFamily="34"/>
              </a:rPr>
              <a:t>ATTENZIONE</a:t>
            </a:r>
          </a:p>
          <a:p>
            <a:pPr marL="628650" indent="-342900" algn="just">
              <a:spcBef>
                <a:spcPts val="0"/>
              </a:spcBef>
              <a:spcAft>
                <a:spcPts val="0"/>
              </a:spcAft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marL="628650" indent="-342900" algn="just">
              <a:spcBef>
                <a:spcPts val="0"/>
              </a:spcBef>
              <a:spcAft>
                <a:spcPts val="0"/>
              </a:spcAft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marL="3429000" lvl="6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900" b="1" i="1" dirty="0">
                <a:solidFill>
                  <a:schemeClr val="tx1"/>
                </a:solidFill>
                <a:latin typeface="Candara" pitchFamily="34"/>
              </a:rPr>
              <a:t>L’analisi delle informazioni visive</a:t>
            </a:r>
          </a:p>
          <a:p>
            <a:pPr marL="3429000" lvl="6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900" b="1" i="1" dirty="0">
                <a:solidFill>
                  <a:schemeClr val="tx1"/>
                </a:solidFill>
                <a:latin typeface="Candara" pitchFamily="34"/>
              </a:rPr>
              <a:t>La selezione delle informazioni visive </a:t>
            </a:r>
          </a:p>
          <a:p>
            <a:pPr lvl="1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i="1" dirty="0">
                <a:solidFill>
                  <a:schemeClr val="tx1"/>
                </a:solidFill>
                <a:latin typeface="Candara" pitchFamily="34"/>
              </a:rPr>
              <a:t>	                                                  (forma, colore…) </a:t>
            </a:r>
          </a:p>
          <a:p>
            <a:pPr marL="3429000" lvl="6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900" b="1" i="1" dirty="0">
                <a:solidFill>
                  <a:schemeClr val="tx1"/>
                </a:solidFill>
                <a:latin typeface="Candara" pitchFamily="34"/>
              </a:rPr>
              <a:t>L’elaborazione delle informazioni visive</a:t>
            </a:r>
            <a:r>
              <a:rPr lang="it-IT" sz="2000" b="1" i="1" dirty="0">
                <a:solidFill>
                  <a:schemeClr val="tx1"/>
                </a:solidFill>
                <a:latin typeface="Candara" pitchFamily="34"/>
              </a:rPr>
              <a:t>	</a:t>
            </a: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								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46161" y="3007262"/>
            <a:ext cx="2552132" cy="676883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dirty="0">
                <a:solidFill>
                  <a:schemeClr val="tx1"/>
                </a:solidFill>
              </a:rPr>
              <a:t>CAPACITA’  VISUO-PERCETTIVA</a:t>
            </a:r>
          </a:p>
        </p:txBody>
      </p:sp>
      <p:sp>
        <p:nvSpPr>
          <p:cNvPr id="13" name="Freccia a destra con strisce 12"/>
          <p:cNvSpPr/>
          <p:nvPr/>
        </p:nvSpPr>
        <p:spPr>
          <a:xfrm>
            <a:off x="3604003" y="3266435"/>
            <a:ext cx="576237" cy="220931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Ovale 13"/>
          <p:cNvSpPr/>
          <p:nvPr/>
        </p:nvSpPr>
        <p:spPr>
          <a:xfrm>
            <a:off x="4385950" y="2853001"/>
            <a:ext cx="3762231" cy="1047798"/>
          </a:xfrm>
          <a:prstGeom prst="ellipse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Processo di elaborazione degli stimoli sensoriali che prevede:</a:t>
            </a:r>
          </a:p>
        </p:txBody>
      </p:sp>
      <p:sp>
        <p:nvSpPr>
          <p:cNvPr id="15" name="Freccia a destra con strisce 14"/>
          <p:cNvSpPr/>
          <p:nvPr/>
        </p:nvSpPr>
        <p:spPr>
          <a:xfrm rot="5400000">
            <a:off x="6121977" y="3914441"/>
            <a:ext cx="290175" cy="353383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640451" y="573207"/>
            <a:ext cx="7943991" cy="8022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Candara" pitchFamily="34"/>
              </a:rPr>
              <a:t>Le </a:t>
            </a:r>
            <a:r>
              <a:rPr lang="en-US" sz="3600" b="1" dirty="0" err="1">
                <a:solidFill>
                  <a:srgbClr val="FF0000"/>
                </a:solidFill>
                <a:latin typeface="Candara" pitchFamily="34"/>
              </a:rPr>
              <a:t>funzioni</a:t>
            </a:r>
            <a:r>
              <a:rPr lang="en-US" sz="36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3600" b="1" dirty="0" err="1">
                <a:solidFill>
                  <a:srgbClr val="FF0000"/>
                </a:solidFill>
                <a:latin typeface="Candara" pitchFamily="34"/>
              </a:rPr>
              <a:t>percettive</a:t>
            </a:r>
            <a:endParaRPr lang="en-US" sz="3600" b="1" dirty="0">
              <a:solidFill>
                <a:srgbClr val="FF0000"/>
              </a:solidFill>
              <a:latin typeface="Candara" pitchFamily="34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425354" y="2234313"/>
            <a:ext cx="7995313" cy="4090888"/>
          </a:xfrm>
        </p:spPr>
        <p:txBody>
          <a:bodyPr anchor="t">
            <a:noAutofit/>
          </a:bodyPr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816661" y="1767265"/>
            <a:ext cx="7591567" cy="4090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>
                <a:solidFill>
                  <a:schemeClr val="tx1"/>
                </a:solidFill>
                <a:latin typeface="Candara" panose="020E0502030303020204" pitchFamily="34" charset="0"/>
              </a:rPr>
              <a:t>Le abilità visuo-spaziali sono un gruppo di processi che consentono la corretta interazione dell’individuo con il mondo circostante</a:t>
            </a:r>
          </a:p>
          <a:p>
            <a:pPr marL="0" indent="0">
              <a:buNone/>
            </a:pPr>
            <a:endParaRPr lang="it-IT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it-IT" b="1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it-IT" b="1" dirty="0">
                <a:latin typeface="Candara" panose="020E0502030303020204" pitchFamily="34" charset="0"/>
              </a:rPr>
              <a:t>Attraverso le abilità visuo-spaziali percepiamo e stimiamo le relazioni tra gli oggetti o tra parti di essi, l’orientamento degli stimoli e il rapporto tra noi e l’oggetto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sp>
        <p:nvSpPr>
          <p:cNvPr id="12" name="Freccia a destra con strisce 11"/>
          <p:cNvSpPr/>
          <p:nvPr/>
        </p:nvSpPr>
        <p:spPr>
          <a:xfrm rot="5400000">
            <a:off x="4377900" y="3133471"/>
            <a:ext cx="469090" cy="261589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640451" y="573207"/>
            <a:ext cx="7943991" cy="8022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Candara" pitchFamily="34"/>
              </a:rPr>
              <a:t>Le </a:t>
            </a:r>
            <a:r>
              <a:rPr lang="en-US" sz="3600" b="1" dirty="0" err="1">
                <a:solidFill>
                  <a:srgbClr val="FF0000"/>
                </a:solidFill>
                <a:latin typeface="Candara" pitchFamily="34"/>
              </a:rPr>
              <a:t>funzioni</a:t>
            </a:r>
            <a:r>
              <a:rPr lang="en-US" sz="36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36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endParaRPr lang="en-US" sz="3600" b="1" dirty="0">
              <a:solidFill>
                <a:srgbClr val="FF0000"/>
              </a:solidFill>
              <a:latin typeface="Candar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0762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614787" y="1767265"/>
            <a:ext cx="7995313" cy="4824604"/>
          </a:xfrm>
        </p:spPr>
        <p:txBody>
          <a:bodyPr anchor="t">
            <a:noAutofit/>
          </a:bodyPr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IL TPV: PER LA VALUTAZIONE DELLE ABILITA’ PERCETTIVE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816661" y="1767265"/>
            <a:ext cx="7591567" cy="4090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marL="74295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dirty="0"/>
              <a:t>Posizione nello spazio                 2. Figura sfondo</a:t>
            </a: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719618" y="573207"/>
            <a:ext cx="6864824" cy="8924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La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diagnosi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dei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disturbi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endParaRPr lang="en-US" sz="3300" b="1" dirty="0">
              <a:solidFill>
                <a:srgbClr val="FF0000"/>
              </a:solidFill>
              <a:latin typeface="Candara" pitchFamily="34"/>
            </a:endParaRPr>
          </a:p>
        </p:txBody>
      </p:sp>
      <p:pic>
        <p:nvPicPr>
          <p:cNvPr id="12" name="Picture 4" descr="tpv_posizione spaz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1" y="2634018"/>
            <a:ext cx="4054346" cy="17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5000524" y="2657753"/>
          <a:ext cx="3278187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o Imaging" r:id="rId6" imgW="3695760" imgH="4800600" progId="Imaging.Document">
                  <p:embed/>
                </p:oleObj>
              </mc:Choice>
              <mc:Fallback>
                <p:oleObj name="Documento Imaging" r:id="rId6" imgW="3695760" imgH="4800600" progId="Imaging.Document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524" y="2657753"/>
                        <a:ext cx="3278187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27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614787" y="1767265"/>
            <a:ext cx="7995313" cy="4824604"/>
          </a:xfrm>
        </p:spPr>
        <p:txBody>
          <a:bodyPr anchor="t">
            <a:noAutofit/>
          </a:bodyPr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IL TPV: PER LA VALUTAZIONE DELLE ABILITA’ PERCETTIVE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816661" y="1767265"/>
            <a:ext cx="7591567" cy="4090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marL="74295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dirty="0"/>
              <a:t>Completamento di figura         2. Costanza della forma</a:t>
            </a: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719618" y="573207"/>
            <a:ext cx="6864824" cy="8924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La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diagnosi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dei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disturbi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endParaRPr lang="en-US" sz="3300" b="1" dirty="0">
              <a:solidFill>
                <a:srgbClr val="FF0000"/>
              </a:solidFill>
              <a:latin typeface="Candara" pitchFamily="34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2000250" y="2764959"/>
          <a:ext cx="7239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o Imaging" r:id="rId5" imgW="723960" imgH="1047600" progId="Imaging.Document">
                  <p:embed/>
                </p:oleObj>
              </mc:Choice>
              <mc:Fallback>
                <p:oleObj name="Documento Imaging" r:id="rId5" imgW="723960" imgH="1047600" progId="Imaging.Document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764959"/>
                        <a:ext cx="7239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816661" y="3972635"/>
          <a:ext cx="35052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o Imaging" r:id="rId7" imgW="3505320" imgH="1057320" progId="Imaging.Document">
                  <p:embed/>
                </p:oleObj>
              </mc:Choice>
              <mc:Fallback>
                <p:oleObj name="Documento Imaging" r:id="rId7" imgW="3505320" imgH="1057320" progId="Imaging.Document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61" y="3972635"/>
                        <a:ext cx="35052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/>
          </p:nvPr>
        </p:nvGraphicFramePr>
        <p:xfrm>
          <a:off x="6605587" y="3050709"/>
          <a:ext cx="4667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o Imaging" r:id="rId9" imgW="466560" imgH="476280" progId="Imaging.Document">
                  <p:embed/>
                </p:oleObj>
              </mc:Choice>
              <mc:Fallback>
                <p:oleObj name="Documento Imaging" r:id="rId9" imgW="466560" imgH="476280" progId="Imaging.Document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7" y="3050709"/>
                        <a:ext cx="4667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/>
          </p:nvPr>
        </p:nvGraphicFramePr>
        <p:xfrm>
          <a:off x="5020100" y="3710697"/>
          <a:ext cx="3390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o Imaging" r:id="rId11" imgW="3390840" imgH="790560" progId="Imaging.Document">
                  <p:embed/>
                </p:oleObj>
              </mc:Choice>
              <mc:Fallback>
                <p:oleObj name="Documento Imaging" r:id="rId11" imgW="3390840" imgH="790560" progId="Imaging.Document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100" y="3710697"/>
                        <a:ext cx="33909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1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589129" y="1465609"/>
            <a:ext cx="7995313" cy="4824604"/>
          </a:xfrm>
        </p:spPr>
        <p:txBody>
          <a:bodyPr anchor="t">
            <a:noAutofit/>
          </a:bodyPr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IL TPV: per la valutazione dell’integrazione visuo-motoria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60163" y="1915986"/>
            <a:ext cx="7995313" cy="4824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marL="74295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dirty="0"/>
              <a:t>Coordinazione occhio-mano           2. Rapporti spaziali</a:t>
            </a: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719618" y="573207"/>
            <a:ext cx="6864824" cy="8924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La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diagnosi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dei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disturbi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endParaRPr lang="en-US" sz="3300" b="1" dirty="0">
              <a:solidFill>
                <a:srgbClr val="FF0000"/>
              </a:solidFill>
              <a:latin typeface="Candara" pitchFamily="34"/>
            </a:endParaRPr>
          </a:p>
        </p:txBody>
      </p:sp>
      <p:pic>
        <p:nvPicPr>
          <p:cNvPr id="12" name="Picture 4" descr="tpv1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33" y="2845026"/>
            <a:ext cx="3901179" cy="258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tpv20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2"/>
          <a:stretch>
            <a:fillRect/>
          </a:stretch>
        </p:blipFill>
        <p:spPr bwMode="auto">
          <a:xfrm>
            <a:off x="6037537" y="2845026"/>
            <a:ext cx="2002774" cy="28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537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589129" y="1465609"/>
            <a:ext cx="7995313" cy="4824604"/>
          </a:xfrm>
        </p:spPr>
        <p:txBody>
          <a:bodyPr anchor="t">
            <a:noAutofit/>
          </a:bodyPr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IL TPV: per la valutazione dell’integrazione visuo-motoria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60163" y="1915986"/>
            <a:ext cx="7995313" cy="4824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marL="74295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dirty="0"/>
              <a:t>Copiatura-riproduzione        2. Velocità visuo-motoria</a:t>
            </a: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719618" y="573207"/>
            <a:ext cx="6864824" cy="8924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La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diagnosi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dei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disturbi</a:t>
            </a:r>
            <a:r>
              <a:rPr lang="en-US" sz="33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33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endParaRPr lang="en-US" sz="3300" b="1" dirty="0">
              <a:solidFill>
                <a:srgbClr val="FF0000"/>
              </a:solidFill>
              <a:latin typeface="Candara" pitchFamily="34"/>
            </a:endParaRPr>
          </a:p>
        </p:txBody>
      </p:sp>
      <p:pic>
        <p:nvPicPr>
          <p:cNvPr id="8" name="Picture 5" descr="tpv3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1" y="3017350"/>
            <a:ext cx="3473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pv40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20" y="2947163"/>
            <a:ext cx="340201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29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 txBox="1">
            <a:spLocks/>
          </p:cNvSpPr>
          <p:nvPr/>
        </p:nvSpPr>
        <p:spPr>
          <a:xfrm>
            <a:off x="640451" y="1812512"/>
            <a:ext cx="7767775" cy="4492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nella percezione visiva;</a:t>
            </a:r>
          </a:p>
          <a:p>
            <a:pPr marL="74295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nella motricità complessa;</a:t>
            </a:r>
          </a:p>
          <a:p>
            <a:pPr marL="74295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nella gestione di materiale non conosciuto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b="1" i="1" dirty="0">
              <a:solidFill>
                <a:srgbClr val="CC3399"/>
              </a:solidFill>
              <a:latin typeface="Candara" pitchFamily="34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it-IT" b="1" i="1" dirty="0">
                <a:solidFill>
                  <a:srgbClr val="CC3399"/>
                </a:solidFill>
                <a:latin typeface="Candara" pitchFamily="34"/>
              </a:rPr>
              <a:t>Comportamento esplorativo molto povero</a:t>
            </a:r>
          </a:p>
          <a:p>
            <a:pPr marL="74295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Attenzione visiva deficitaria </a:t>
            </a:r>
          </a:p>
          <a:p>
            <a:pPr marL="74295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negli aspetti pragmatici del linguaggio e nella gestione della prosodia</a:t>
            </a:r>
          </a:p>
          <a:p>
            <a:pPr marL="74295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nello stimare lo scorrere del tempo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sp>
        <p:nvSpPr>
          <p:cNvPr id="12" name="Freccia a destra con strisce 11"/>
          <p:cNvSpPr/>
          <p:nvPr/>
        </p:nvSpPr>
        <p:spPr>
          <a:xfrm rot="5400000">
            <a:off x="4411531" y="3497134"/>
            <a:ext cx="353414" cy="213183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624084" y="573207"/>
            <a:ext cx="6960358" cy="11940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400" b="1" dirty="0">
                <a:solidFill>
                  <a:srgbClr val="FF0000"/>
                </a:solidFill>
                <a:latin typeface="Candara" pitchFamily="34"/>
              </a:rPr>
              <a:t>Le </a:t>
            </a:r>
            <a:r>
              <a:rPr lang="en-US" sz="3400" b="1" dirty="0" err="1">
                <a:solidFill>
                  <a:srgbClr val="FF0000"/>
                </a:solidFill>
                <a:latin typeface="Candara" pitchFamily="34"/>
              </a:rPr>
              <a:t>conseguenze</a:t>
            </a:r>
            <a:r>
              <a:rPr lang="en-US" sz="34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Candara" pitchFamily="34"/>
              </a:rPr>
              <a:t>dei</a:t>
            </a:r>
            <a:r>
              <a:rPr lang="en-US" sz="34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Candara" pitchFamily="34"/>
              </a:rPr>
              <a:t>dusturbi</a:t>
            </a:r>
            <a:r>
              <a:rPr lang="en-US" sz="34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34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endParaRPr lang="en-US" sz="3400" b="1" dirty="0">
              <a:solidFill>
                <a:srgbClr val="FF0000"/>
              </a:solidFill>
              <a:latin typeface="Candar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85489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 txBox="1">
            <a:spLocks/>
          </p:cNvSpPr>
          <p:nvPr/>
        </p:nvSpPr>
        <p:spPr>
          <a:xfrm>
            <a:off x="640451" y="1812512"/>
            <a:ext cx="7767775" cy="4492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>
                <a:solidFill>
                  <a:srgbClr val="CC3399"/>
                </a:solidFill>
                <a:latin typeface="Candara" pitchFamily="34"/>
              </a:rPr>
              <a:t>DIFFICOLTA’ IN MATEMATICA: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nell’incolonnamento;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 riconoscimento dei segni di addizione e moltiplicazione;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Errori nella lettura dei numeri (32 per 23);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Reiterazioni di procedure (mantenere la procedura dell’addizione appena svolta quando viene chiesta la sottrazione).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624084" y="573206"/>
            <a:ext cx="6960358" cy="12393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Le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conseguenze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dusturbi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– Il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Disturbo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Specifico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dell’Apprendimento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Non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verbale</a:t>
            </a:r>
            <a:endParaRPr lang="en-US" sz="2800" b="1" dirty="0">
              <a:solidFill>
                <a:srgbClr val="FF0000"/>
              </a:solidFill>
              <a:latin typeface="Candar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5105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 txBox="1">
            <a:spLocks/>
          </p:cNvSpPr>
          <p:nvPr/>
        </p:nvSpPr>
        <p:spPr>
          <a:xfrm>
            <a:off x="640451" y="1812512"/>
            <a:ext cx="7767775" cy="4492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>
                <a:solidFill>
                  <a:srgbClr val="00B050"/>
                </a:solidFill>
                <a:latin typeface="Candara" pitchFamily="34"/>
              </a:rPr>
              <a:t>DIFFICOLTA’ IN GEOMETRIA: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 riconoscimento delle figure geometriche;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nell’utilizzo di righe e squadre, compasso;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 ricordare le formule;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Problemi nel lavoro con alcune caratteristiche delle figure geometriche (base, altezza, diagonale…).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624084" y="573206"/>
            <a:ext cx="6960358" cy="12393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Le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conseguenze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dusturbi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– Il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Disturbo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Specifico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dell’Apprendimento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Non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verbale</a:t>
            </a:r>
            <a:endParaRPr lang="en-US" sz="2800" b="1" dirty="0">
              <a:solidFill>
                <a:srgbClr val="FF0000"/>
              </a:solidFill>
              <a:latin typeface="Candar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4080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2" y="307859"/>
            <a:ext cx="7870431" cy="60634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 txBox="1">
            <a:spLocks/>
          </p:cNvSpPr>
          <p:nvPr/>
        </p:nvSpPr>
        <p:spPr>
          <a:xfrm>
            <a:off x="640451" y="1812512"/>
            <a:ext cx="7767775" cy="4492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>
                <a:solidFill>
                  <a:srgbClr val="FFC000"/>
                </a:solidFill>
                <a:latin typeface="Candara" pitchFamily="34"/>
              </a:rPr>
              <a:t>DIFFICOLTA’ NEL DISEGNO: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Rappresentazione dei rapporti spaziali: disegnare una persona più grande di una casa, un fiore spropositato rispetto al resto dell’ambiente;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Disegno povero e inadeguato rispetto all’età.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624084" y="573206"/>
            <a:ext cx="6960358" cy="12393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Le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conseguenze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dusturbi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– Il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Disturbo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Specifico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dell’Apprendimento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Non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verbale</a:t>
            </a:r>
            <a:endParaRPr lang="en-US" sz="2800" b="1" dirty="0">
              <a:solidFill>
                <a:srgbClr val="FF0000"/>
              </a:solidFill>
              <a:latin typeface="Candar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77136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 txBox="1">
            <a:spLocks/>
          </p:cNvSpPr>
          <p:nvPr/>
        </p:nvSpPr>
        <p:spPr>
          <a:xfrm>
            <a:off x="640451" y="1812512"/>
            <a:ext cx="7767775" cy="4492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>
                <a:solidFill>
                  <a:srgbClr val="0070C0"/>
                </a:solidFill>
                <a:latin typeface="Candara" pitchFamily="34"/>
              </a:rPr>
              <a:t>DIFFICOLTA’ NELLE ATTIVITA’ MOTORIE: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di coordinazione motoria.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>
                <a:solidFill>
                  <a:srgbClr val="7030A0"/>
                </a:solidFill>
                <a:latin typeface="Candara" pitchFamily="34"/>
              </a:rPr>
              <a:t>DIFFICOLTA’ IN SCIENZE: 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 comprendere grafici e tabelle;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nell’elaborazione dei dati: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624084" y="573206"/>
            <a:ext cx="6960358" cy="12393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Le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conseguenze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dusturbi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– Il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Disturbo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Specifico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dell’Apprendimento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Non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verbale</a:t>
            </a:r>
            <a:endParaRPr lang="en-US" sz="2800" b="1" dirty="0">
              <a:solidFill>
                <a:srgbClr val="FF0000"/>
              </a:solidFill>
              <a:latin typeface="Candar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64841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 txBox="1">
            <a:spLocks/>
          </p:cNvSpPr>
          <p:nvPr/>
        </p:nvSpPr>
        <p:spPr>
          <a:xfrm>
            <a:off x="640451" y="1812512"/>
            <a:ext cx="7767775" cy="4492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>
                <a:solidFill>
                  <a:srgbClr val="0070C0"/>
                </a:solidFill>
                <a:latin typeface="Candara" pitchFamily="34"/>
              </a:rPr>
              <a:t>DIFFICOLTA’ IN STORIA: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nello stabilire rapporti spazio-temporali;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nello stabilire relazioni di causa-effetto.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>
                <a:solidFill>
                  <a:srgbClr val="FFC000"/>
                </a:solidFill>
                <a:latin typeface="Candara" pitchFamily="34"/>
              </a:rPr>
              <a:t>DIFFICOLTA’ IN GEOGRAFIA: 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nell’utilizzo di mappe e cartine geografiche;</a:t>
            </a: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i="1" dirty="0">
                <a:solidFill>
                  <a:schemeClr val="tx1"/>
                </a:solidFill>
                <a:latin typeface="Candara" pitchFamily="34"/>
              </a:rPr>
              <a:t>Difficoltà nell’elaborazione dei concetti topologici come i punti cardinali.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624084" y="573206"/>
            <a:ext cx="6960358" cy="12393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Le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conseguenze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dusturbi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– Il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Disturbo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Specifico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dell’Apprendimento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Non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verbale</a:t>
            </a:r>
            <a:endParaRPr lang="en-US" sz="2800" b="1" dirty="0">
              <a:solidFill>
                <a:srgbClr val="FF0000"/>
              </a:solidFill>
              <a:latin typeface="Candar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65713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 txBox="1">
            <a:spLocks/>
          </p:cNvSpPr>
          <p:nvPr/>
        </p:nvSpPr>
        <p:spPr>
          <a:xfrm>
            <a:off x="640451" y="1812512"/>
            <a:ext cx="7767775" cy="4492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1" dirty="0">
                <a:solidFill>
                  <a:srgbClr val="00B050"/>
                </a:solidFill>
                <a:latin typeface="Candara" pitchFamily="34"/>
              </a:rPr>
              <a:t>DIFFICOLTA’ NELLA LETTURA:</a:t>
            </a:r>
          </a:p>
          <a:p>
            <a:pPr marL="62865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Difficoltà nel riconoscere le lettere simili;</a:t>
            </a:r>
          </a:p>
          <a:p>
            <a:pPr marL="62865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Difficoltà e seguire il rigo;</a:t>
            </a:r>
          </a:p>
          <a:p>
            <a:pPr marL="62865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Difficoltà nella lettura per affollamento visivo. </a:t>
            </a: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1" dirty="0">
                <a:solidFill>
                  <a:srgbClr val="CC3399"/>
                </a:solidFill>
                <a:latin typeface="Candara" pitchFamily="34"/>
              </a:rPr>
              <a:t>DIFFICOLTA’ NELLA SCITTURA:</a:t>
            </a:r>
          </a:p>
          <a:p>
            <a:pPr marL="62865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Difficoltà grafo-motorie;</a:t>
            </a:r>
          </a:p>
          <a:p>
            <a:pPr marL="62865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Difficoltà nell’organizzazione spaziale del foglio;</a:t>
            </a:r>
          </a:p>
          <a:p>
            <a:pPr marL="62865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Difficoltà nel mantenimento della linea di scrittura;</a:t>
            </a:r>
          </a:p>
          <a:p>
            <a:pPr marL="62865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Difficoltà nella scrittura del testo.</a:t>
            </a:r>
          </a:p>
          <a:p>
            <a:pPr marL="628650" indent="-34290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endParaRPr lang="it-IT" sz="2200" b="1" i="1" dirty="0">
              <a:solidFill>
                <a:srgbClr val="00B050"/>
              </a:solidFill>
              <a:latin typeface="Candara" pitchFamily="34"/>
            </a:endParaRP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b="1" i="1" dirty="0">
              <a:solidFill>
                <a:srgbClr val="00B050"/>
              </a:solidFill>
              <a:latin typeface="Candara" pitchFamily="34"/>
            </a:endParaRPr>
          </a:p>
          <a:p>
            <a:pPr marL="62865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" y="618454"/>
            <a:ext cx="983633" cy="84715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624084" y="573206"/>
            <a:ext cx="6960358" cy="12393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Le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conseguenze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dusturbi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visuo-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spaziali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– Il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Disturbo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Specifico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dell’Apprendimento</a:t>
            </a:r>
            <a:r>
              <a:rPr lang="en-US" sz="2800" b="1" dirty="0">
                <a:solidFill>
                  <a:srgbClr val="FF0000"/>
                </a:solidFill>
                <a:latin typeface="Candara" pitchFamily="34"/>
              </a:rPr>
              <a:t> Non </a:t>
            </a:r>
            <a:r>
              <a:rPr lang="en-US" sz="2800" b="1" dirty="0" err="1">
                <a:solidFill>
                  <a:srgbClr val="FF0000"/>
                </a:solidFill>
                <a:latin typeface="Candara" pitchFamily="34"/>
              </a:rPr>
              <a:t>verbale</a:t>
            </a:r>
            <a:endParaRPr lang="en-US" sz="2800" b="1" dirty="0">
              <a:solidFill>
                <a:srgbClr val="FF0000"/>
              </a:solidFill>
              <a:latin typeface="Candar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62074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asellaDiTesto 1"/>
          <p:cNvSpPr txBox="1">
            <a:spLocks noChangeArrowheads="1"/>
          </p:cNvSpPr>
          <p:nvPr/>
        </p:nvSpPr>
        <p:spPr bwMode="auto">
          <a:xfrm>
            <a:off x="1952625" y="752475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CC3399"/>
                </a:solidFill>
                <a:latin typeface="Garamond" pitchFamily="18" charset="0"/>
              </a:rPr>
              <a:t>FUNZIONI ESECUTIVE</a:t>
            </a:r>
          </a:p>
        </p:txBody>
      </p:sp>
      <p:sp>
        <p:nvSpPr>
          <p:cNvPr id="7" name="Ovale 6"/>
          <p:cNvSpPr/>
          <p:nvPr/>
        </p:nvSpPr>
        <p:spPr>
          <a:xfrm>
            <a:off x="795338" y="1744663"/>
            <a:ext cx="3281362" cy="157956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>
                <a:solidFill>
                  <a:srgbClr val="002060"/>
                </a:solidFill>
                <a:cs typeface="Arial" charset="0"/>
              </a:rPr>
              <a:t>Memoria di Lavoro</a:t>
            </a:r>
          </a:p>
        </p:txBody>
      </p:sp>
      <p:sp>
        <p:nvSpPr>
          <p:cNvPr id="11" name="Ovale 10"/>
          <p:cNvSpPr/>
          <p:nvPr/>
        </p:nvSpPr>
        <p:spPr>
          <a:xfrm>
            <a:off x="4615129" y="2181185"/>
            <a:ext cx="3705489" cy="1498802"/>
          </a:xfrm>
          <a:prstGeom prst="ellipse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>
                <a:solidFill>
                  <a:srgbClr val="002060"/>
                </a:solidFill>
                <a:cs typeface="Arial" charset="0"/>
              </a:rPr>
              <a:t>Capacità di Inibizione dell’interferenza </a:t>
            </a:r>
          </a:p>
        </p:txBody>
      </p:sp>
      <p:sp>
        <p:nvSpPr>
          <p:cNvPr id="8" name="Ovale 7"/>
          <p:cNvSpPr/>
          <p:nvPr/>
        </p:nvSpPr>
        <p:spPr>
          <a:xfrm>
            <a:off x="712371" y="4081494"/>
            <a:ext cx="3700217" cy="1559536"/>
          </a:xfrm>
          <a:prstGeom prst="ellipse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>
                <a:solidFill>
                  <a:srgbClr val="002060"/>
                </a:solidFill>
                <a:cs typeface="Arial" charset="0"/>
              </a:rPr>
              <a:t>Capacità di recupero del materiale verbale</a:t>
            </a:r>
          </a:p>
        </p:txBody>
      </p:sp>
      <p:sp>
        <p:nvSpPr>
          <p:cNvPr id="12" name="Ovale 11"/>
          <p:cNvSpPr/>
          <p:nvPr/>
        </p:nvSpPr>
        <p:spPr>
          <a:xfrm>
            <a:off x="4794250" y="4264025"/>
            <a:ext cx="3500438" cy="1290638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>
                <a:solidFill>
                  <a:srgbClr val="002060"/>
                </a:solidFill>
                <a:cs typeface="Arial" charset="0"/>
              </a:rPr>
              <a:t>Capacità di Programmazione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>
          <a:xfrm>
            <a:off x="857250" y="1931988"/>
            <a:ext cx="3530600" cy="955675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>
                <a:solidFill>
                  <a:srgbClr val="002060"/>
                </a:solidFill>
                <a:cs typeface="Arial" charset="0"/>
              </a:rPr>
              <a:t>Memoria di Lavoro</a:t>
            </a:r>
          </a:p>
        </p:txBody>
      </p:sp>
      <p:sp>
        <p:nvSpPr>
          <p:cNvPr id="3" name="Freccia in giù 2"/>
          <p:cNvSpPr/>
          <p:nvPr/>
        </p:nvSpPr>
        <p:spPr>
          <a:xfrm rot="1935274">
            <a:off x="2786063" y="1130300"/>
            <a:ext cx="193675" cy="842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3795" name="Rettangolo 13"/>
          <p:cNvSpPr>
            <a:spLocks noChangeArrowheads="1"/>
          </p:cNvSpPr>
          <p:nvPr/>
        </p:nvSpPr>
        <p:spPr bwMode="auto">
          <a:xfrm>
            <a:off x="5048250" y="4230688"/>
            <a:ext cx="3402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000">
                <a:latin typeface="Times New Roman" pitchFamily="18" charset="0"/>
                <a:cs typeface="Times New Roman" pitchFamily="18" charset="0"/>
              </a:rPr>
              <a:t>Capacità di inibire le risposte automatiche o le informazioni irrilevanti</a:t>
            </a:r>
          </a:p>
          <a:p>
            <a:pPr marL="285750" indent="-285750">
              <a:buFont typeface="Arial" charset="0"/>
              <a:buNone/>
            </a:pPr>
            <a:endParaRPr lang="it-IT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153734" y="2780223"/>
            <a:ext cx="3272236" cy="1136437"/>
          </a:xfrm>
          <a:prstGeom prst="ellipse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>
                <a:solidFill>
                  <a:srgbClr val="002060"/>
                </a:solidFill>
                <a:cs typeface="Arial" charset="0"/>
              </a:rPr>
              <a:t>Capacità di Inibizione dell’interferenza </a:t>
            </a:r>
          </a:p>
        </p:txBody>
      </p:sp>
      <p:sp>
        <p:nvSpPr>
          <p:cNvPr id="13" name="Freccia in giù 12"/>
          <p:cNvSpPr/>
          <p:nvPr/>
        </p:nvSpPr>
        <p:spPr>
          <a:xfrm rot="19848836">
            <a:off x="6405563" y="1304925"/>
            <a:ext cx="22225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3800" name="Rettangolo 17"/>
          <p:cNvSpPr>
            <a:spLocks noChangeArrowheads="1"/>
          </p:cNvSpPr>
          <p:nvPr/>
        </p:nvSpPr>
        <p:spPr bwMode="auto">
          <a:xfrm>
            <a:off x="758825" y="3108325"/>
            <a:ext cx="43846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Difficoltà nel calcolo all’indietro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Difficoltà nell’estrapolare una singola informazione da un discorso generale (TESTO BUCATO);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Difficoltà nel fare riassunti;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Difficoltà nel rispondere a domande di comprensione del testo;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Difficoltà nell’eseguire schemi e mappe (ES. PDP). </a:t>
            </a:r>
          </a:p>
          <a:p>
            <a:pPr marL="285750" indent="-285750">
              <a:buFont typeface="Arial" charset="0"/>
              <a:buChar char="•"/>
            </a:pPr>
            <a:endParaRPr lang="it-IT" sz="2000" dirty="0">
              <a:latin typeface="Garamond" pitchFamily="18" charset="0"/>
            </a:endParaRPr>
          </a:p>
        </p:txBody>
      </p:sp>
      <p:sp>
        <p:nvSpPr>
          <p:cNvPr id="33801" name="CasellaDiTesto 19"/>
          <p:cNvSpPr txBox="1">
            <a:spLocks noChangeArrowheads="1"/>
          </p:cNvSpPr>
          <p:nvPr/>
        </p:nvSpPr>
        <p:spPr bwMode="auto">
          <a:xfrm>
            <a:off x="2139950" y="628650"/>
            <a:ext cx="523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FF0000"/>
                </a:solidFill>
                <a:latin typeface="Garamond" pitchFamily="18" charset="0"/>
              </a:rPr>
              <a:t>QUALI CONSEGUENZE?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690787" y="2561554"/>
            <a:ext cx="3473771" cy="1213833"/>
          </a:xfrm>
          <a:prstGeom prst="ellipse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>
                <a:solidFill>
                  <a:srgbClr val="002060"/>
                </a:solidFill>
                <a:cs typeface="Arial" charset="0"/>
              </a:rPr>
              <a:t>Capacità di recupero del materiale verbale</a:t>
            </a:r>
          </a:p>
        </p:txBody>
      </p:sp>
      <p:sp>
        <p:nvSpPr>
          <p:cNvPr id="4" name="Freccia in giù 3"/>
          <p:cNvSpPr/>
          <p:nvPr/>
        </p:nvSpPr>
        <p:spPr>
          <a:xfrm rot="19397438">
            <a:off x="4933950" y="1185863"/>
            <a:ext cx="303213" cy="696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821" name="Rettangolo 14"/>
          <p:cNvSpPr>
            <a:spLocks noChangeArrowheads="1"/>
          </p:cNvSpPr>
          <p:nvPr/>
        </p:nvSpPr>
        <p:spPr bwMode="auto">
          <a:xfrm>
            <a:off x="615950" y="3781425"/>
            <a:ext cx="35671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000">
                <a:latin typeface="Times New Roman" pitchFamily="18" charset="0"/>
                <a:cs typeface="Times New Roman" pitchFamily="18" charset="0"/>
              </a:rPr>
              <a:t>Difficoltà di esposizione orale;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>
                <a:latin typeface="Times New Roman" pitchFamily="18" charset="0"/>
                <a:cs typeface="Times New Roman" pitchFamily="18" charset="0"/>
              </a:rPr>
              <a:t>Difficoltà di stesura di testi e racconti;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>
                <a:latin typeface="Times New Roman" pitchFamily="18" charset="0"/>
                <a:cs typeface="Times New Roman" pitchFamily="18" charset="0"/>
              </a:rPr>
              <a:t>I testi appaiono poveri nei contenuti e nella forma;</a:t>
            </a:r>
          </a:p>
          <a:p>
            <a:pPr marL="285750" indent="-285750">
              <a:buFont typeface="Arial" charset="0"/>
              <a:buChar char="•"/>
            </a:pPr>
            <a:endParaRPr lang="it-IT" sz="200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it-IT" sz="200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it-IT" sz="200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it-IT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4975124" y="1644650"/>
            <a:ext cx="3233840" cy="1290638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>
                <a:solidFill>
                  <a:srgbClr val="002060"/>
                </a:solidFill>
                <a:cs typeface="Arial" charset="0"/>
              </a:rPr>
              <a:t>Capacità di Programmazione</a:t>
            </a:r>
          </a:p>
        </p:txBody>
      </p:sp>
      <p:sp>
        <p:nvSpPr>
          <p:cNvPr id="17" name="Freccia in giù 16"/>
          <p:cNvSpPr/>
          <p:nvPr/>
        </p:nvSpPr>
        <p:spPr>
          <a:xfrm rot="1485717">
            <a:off x="2492375" y="1222375"/>
            <a:ext cx="254000" cy="1328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824" name="Rettangolo 18"/>
          <p:cNvSpPr>
            <a:spLocks noChangeArrowheads="1"/>
          </p:cNvSpPr>
          <p:nvPr/>
        </p:nvSpPr>
        <p:spPr bwMode="auto">
          <a:xfrm>
            <a:off x="4121150" y="3108325"/>
            <a:ext cx="45243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000">
                <a:latin typeface="Times New Roman" pitchFamily="18" charset="0"/>
                <a:cs typeface="Times New Roman" pitchFamily="18" charset="0"/>
              </a:rPr>
              <a:t>Difficoltà di organizzazione delle attività e dei materiali scolastici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>
                <a:latin typeface="Times New Roman" pitchFamily="18" charset="0"/>
                <a:cs typeface="Times New Roman" pitchFamily="18" charset="0"/>
              </a:rPr>
              <a:t>Difficoltà di generazione di idee per i testi scritti;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>
                <a:latin typeface="Times New Roman" pitchFamily="18" charset="0"/>
                <a:cs typeface="Times New Roman" pitchFamily="18" charset="0"/>
              </a:rPr>
              <a:t>Difficoltà nel coordinare una frase dandole un senso compiuto partendo da poche parole;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>
                <a:latin typeface="Times New Roman" pitchFamily="18" charset="0"/>
                <a:cs typeface="Times New Roman" pitchFamily="18" charset="0"/>
              </a:rPr>
              <a:t>Difficoltà nei problemi geometrici;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>
                <a:latin typeface="Times New Roman" pitchFamily="18" charset="0"/>
                <a:cs typeface="Times New Roman" pitchFamily="18" charset="0"/>
              </a:rPr>
              <a:t>Difficoltà nello svolgimento di compiti aritmetici complessi (es. espressioni).</a:t>
            </a:r>
          </a:p>
          <a:p>
            <a:pPr marL="285750" indent="-285750">
              <a:buFont typeface="Arial" charset="0"/>
              <a:buChar char="•"/>
            </a:pPr>
            <a:endParaRPr lang="it-IT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5" name="CasellaDiTesto 19"/>
          <p:cNvSpPr txBox="1">
            <a:spLocks noChangeArrowheads="1"/>
          </p:cNvSpPr>
          <p:nvPr/>
        </p:nvSpPr>
        <p:spPr bwMode="auto">
          <a:xfrm>
            <a:off x="2139950" y="628650"/>
            <a:ext cx="523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FF0000"/>
                </a:solidFill>
                <a:latin typeface="Garamond" pitchFamily="18" charset="0"/>
              </a:rPr>
              <a:t>QUALI CONSEGUENZE?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sz="quarter"/>
          </p:nvPr>
        </p:nvSpPr>
        <p:spPr>
          <a:xfrm>
            <a:off x="1073150" y="520700"/>
            <a:ext cx="6799263" cy="950913"/>
          </a:xfrm>
        </p:spPr>
        <p:txBody>
          <a:bodyPr/>
          <a:lstStyle/>
          <a:p>
            <a:r>
              <a:rPr lang="it-IT" b="1">
                <a:ln>
                  <a:noFill/>
                </a:ln>
                <a:solidFill>
                  <a:schemeClr val="accent2"/>
                </a:solidFill>
              </a:rPr>
              <a:t>PROVE</a:t>
            </a:r>
          </a:p>
        </p:txBody>
      </p:sp>
      <p:sp>
        <p:nvSpPr>
          <p:cNvPr id="78854" name="Rectangle 6"/>
          <p:cNvSpPr>
            <a:spLocks noGrp="1"/>
          </p:cNvSpPr>
          <p:nvPr>
            <p:ph sz="quarter" idx="1"/>
          </p:nvPr>
        </p:nvSpPr>
        <p:spPr>
          <a:xfrm>
            <a:off x="760413" y="1390650"/>
            <a:ext cx="3322637" cy="2270125"/>
          </a:xfrm>
        </p:spPr>
        <p:txBody>
          <a:bodyPr/>
          <a:lstStyle/>
          <a:p>
            <a:r>
              <a:rPr lang="it-IT" sz="1800" dirty="0">
                <a:solidFill>
                  <a:srgbClr val="FF3300"/>
                </a:solidFill>
              </a:rPr>
              <a:t>MEMORIA DI LAVORO</a:t>
            </a:r>
          </a:p>
          <a:p>
            <a:pPr>
              <a:buFont typeface="Wingdings" pitchFamily="2" charset="2"/>
              <a:buChar char="v"/>
            </a:pPr>
            <a:r>
              <a:rPr lang="it-IT" sz="1800" dirty="0"/>
              <a:t>Ripetizione numeri al contrario</a:t>
            </a:r>
          </a:p>
          <a:p>
            <a:pPr marL="0" indent="0">
              <a:buNone/>
            </a:pPr>
            <a:r>
              <a:rPr lang="it-IT" sz="1800" dirty="0"/>
              <a:t>     3-2-1		 1-2-3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800" dirty="0"/>
              <a:t>TEST DI CORSI</a:t>
            </a:r>
          </a:p>
        </p:txBody>
      </p:sp>
      <p:sp>
        <p:nvSpPr>
          <p:cNvPr id="78855" name="Rectangle 7"/>
          <p:cNvSpPr>
            <a:spLocks noGrp="1"/>
          </p:cNvSpPr>
          <p:nvPr>
            <p:ph sz="quarter" idx="2"/>
          </p:nvPr>
        </p:nvSpPr>
        <p:spPr>
          <a:xfrm>
            <a:off x="5232400" y="1325563"/>
            <a:ext cx="3324225" cy="2686050"/>
          </a:xfrm>
        </p:spPr>
        <p:txBody>
          <a:bodyPr/>
          <a:lstStyle/>
          <a:p>
            <a:r>
              <a:rPr lang="it-IT" sz="1800">
                <a:solidFill>
                  <a:srgbClr val="FF3300"/>
                </a:solidFill>
              </a:rPr>
              <a:t>INIBIZIONE INTERFERENZA</a:t>
            </a:r>
          </a:p>
          <a:p>
            <a:pPr>
              <a:buFont typeface="Arial" charset="0"/>
              <a:buNone/>
            </a:pPr>
            <a:r>
              <a:rPr lang="it-IT" sz="1800"/>
              <a:t>TEST DI STROOP</a:t>
            </a:r>
          </a:p>
        </p:txBody>
      </p:sp>
      <p:sp>
        <p:nvSpPr>
          <p:cNvPr id="78856" name="Rectangle 8"/>
          <p:cNvSpPr>
            <a:spLocks noGrp="1"/>
          </p:cNvSpPr>
          <p:nvPr>
            <p:ph sz="quarter" idx="3"/>
          </p:nvPr>
        </p:nvSpPr>
        <p:spPr>
          <a:xfrm>
            <a:off x="760413" y="3707605"/>
            <a:ext cx="3322637" cy="2211413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>
                <a:solidFill>
                  <a:srgbClr val="FF3300"/>
                </a:solidFill>
              </a:rPr>
              <a:t>RECUPERO MATERIALE VERBALE</a:t>
            </a:r>
          </a:p>
          <a:p>
            <a:r>
              <a:rPr lang="it-IT" sz="1800" dirty="0">
                <a:solidFill>
                  <a:schemeClr val="tx1"/>
                </a:solidFill>
              </a:rPr>
              <a:t>Fluenza fonemica (parole c-s-p)</a:t>
            </a:r>
          </a:p>
          <a:p>
            <a:r>
              <a:rPr lang="it-IT" sz="1800" dirty="0">
                <a:solidFill>
                  <a:schemeClr val="tx1"/>
                </a:solidFill>
              </a:rPr>
              <a:t>Fluenza categoriale (categoria)</a:t>
            </a:r>
          </a:p>
        </p:txBody>
      </p:sp>
      <p:sp>
        <p:nvSpPr>
          <p:cNvPr id="78857" name="Rectangle 9"/>
          <p:cNvSpPr>
            <a:spLocks noGrp="1"/>
          </p:cNvSpPr>
          <p:nvPr>
            <p:ph sz="quarter" idx="4"/>
          </p:nvPr>
        </p:nvSpPr>
        <p:spPr>
          <a:xfrm>
            <a:off x="5024438" y="4162425"/>
            <a:ext cx="3618117" cy="2208878"/>
          </a:xfrm>
        </p:spPr>
        <p:txBody>
          <a:bodyPr/>
          <a:lstStyle/>
          <a:p>
            <a:r>
              <a:rPr lang="it-IT" sz="1800">
                <a:solidFill>
                  <a:srgbClr val="FF3300"/>
                </a:solidFill>
              </a:rPr>
              <a:t>PIANIFICAZIONE</a:t>
            </a:r>
          </a:p>
          <a:p>
            <a:pPr>
              <a:buFont typeface="Arial" charset="0"/>
              <a:buNone/>
            </a:pPr>
            <a:r>
              <a:rPr lang="it-IT" sz="1800"/>
              <a:t>TEST TORRE DI LONDRA</a:t>
            </a:r>
          </a:p>
        </p:txBody>
      </p:sp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2338388"/>
            <a:ext cx="29416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3" y="4852988"/>
            <a:ext cx="24431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asellaDiTesto 2"/>
          <p:cNvSpPr txBox="1">
            <a:spLocks noChangeArrowheads="1"/>
          </p:cNvSpPr>
          <p:nvPr/>
        </p:nvSpPr>
        <p:spPr bwMode="auto">
          <a:xfrm>
            <a:off x="1395413" y="747713"/>
            <a:ext cx="7050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FF0000"/>
                </a:solidFill>
                <a:latin typeface="Garamond" pitchFamily="18" charset="0"/>
              </a:rPr>
              <a:t>ABILITA’ METAFONOLOGICHE</a:t>
            </a:r>
          </a:p>
        </p:txBody>
      </p:sp>
      <p:sp>
        <p:nvSpPr>
          <p:cNvPr id="4" name="Ovale 3"/>
          <p:cNvSpPr/>
          <p:nvPr/>
        </p:nvSpPr>
        <p:spPr>
          <a:xfrm>
            <a:off x="5821363" y="2717800"/>
            <a:ext cx="2617787" cy="95726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>
                <a:solidFill>
                  <a:srgbClr val="002060"/>
                </a:solidFill>
                <a:cs typeface="Arial" charset="0"/>
              </a:rPr>
              <a:t>Sintesi fonemica</a:t>
            </a:r>
          </a:p>
        </p:txBody>
      </p:sp>
      <p:sp>
        <p:nvSpPr>
          <p:cNvPr id="5" name="Ovale 4"/>
          <p:cNvSpPr/>
          <p:nvPr/>
        </p:nvSpPr>
        <p:spPr>
          <a:xfrm>
            <a:off x="3079524" y="1466085"/>
            <a:ext cx="2719052" cy="1213832"/>
          </a:xfrm>
          <a:prstGeom prst="ellipse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>
                <a:solidFill>
                  <a:srgbClr val="002060"/>
                </a:solidFill>
                <a:cs typeface="Arial" charset="0"/>
              </a:rPr>
              <a:t>Ricognizione di rime</a:t>
            </a:r>
          </a:p>
        </p:txBody>
      </p:sp>
      <p:sp>
        <p:nvSpPr>
          <p:cNvPr id="35846" name="Ovale 7"/>
          <p:cNvSpPr>
            <a:spLocks noChangeArrowheads="1"/>
          </p:cNvSpPr>
          <p:nvPr/>
        </p:nvSpPr>
        <p:spPr bwMode="auto">
          <a:xfrm>
            <a:off x="908050" y="4273550"/>
            <a:ext cx="2414588" cy="1254125"/>
          </a:xfrm>
          <a:prstGeom prst="ellipse">
            <a:avLst/>
          </a:prstGeom>
          <a:solidFill>
            <a:srgbClr val="FF99CC">
              <a:alpha val="39999"/>
            </a:srgbClr>
          </a:solidFill>
          <a:ln w="15875" cap="rnd" algn="ctr">
            <a:solidFill>
              <a:srgbClr val="5F6F1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>
                <a:solidFill>
                  <a:srgbClr val="002060"/>
                </a:solidFill>
                <a:latin typeface="Garamond" pitchFamily="18" charset="0"/>
              </a:rPr>
              <a:t>Delezione sillaba iniziale</a:t>
            </a:r>
          </a:p>
        </p:txBody>
      </p:sp>
      <p:sp>
        <p:nvSpPr>
          <p:cNvPr id="35847" name="Ovale 8"/>
          <p:cNvSpPr>
            <a:spLocks noChangeArrowheads="1"/>
          </p:cNvSpPr>
          <p:nvPr/>
        </p:nvSpPr>
        <p:spPr bwMode="auto">
          <a:xfrm>
            <a:off x="5024284" y="3995737"/>
            <a:ext cx="3122766" cy="1182687"/>
          </a:xfrm>
          <a:prstGeom prst="ellipse">
            <a:avLst/>
          </a:prstGeom>
          <a:solidFill>
            <a:srgbClr val="FF99CC">
              <a:alpha val="43137"/>
            </a:srgbClr>
          </a:solidFill>
          <a:ln w="15875" cap="rnd" algn="ctr">
            <a:solidFill>
              <a:srgbClr val="5F6F1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>
                <a:solidFill>
                  <a:srgbClr val="002060"/>
                </a:solidFill>
                <a:latin typeface="Garamond" pitchFamily="18" charset="0"/>
              </a:rPr>
              <a:t>Segmentazione fonemica</a:t>
            </a:r>
          </a:p>
        </p:txBody>
      </p:sp>
      <p:sp>
        <p:nvSpPr>
          <p:cNvPr id="2" name="Ovale 3"/>
          <p:cNvSpPr/>
          <p:nvPr/>
        </p:nvSpPr>
        <p:spPr>
          <a:xfrm>
            <a:off x="3605213" y="5178425"/>
            <a:ext cx="2617787" cy="95726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>
                <a:solidFill>
                  <a:srgbClr val="002060"/>
                </a:solidFill>
                <a:cs typeface="Arial" charset="0"/>
              </a:rPr>
              <a:t>Delezione sillaba finale</a:t>
            </a:r>
          </a:p>
        </p:txBody>
      </p:sp>
      <p:sp>
        <p:nvSpPr>
          <p:cNvPr id="3" name="Ovale 3"/>
          <p:cNvSpPr/>
          <p:nvPr/>
        </p:nvSpPr>
        <p:spPr>
          <a:xfrm>
            <a:off x="684213" y="2713038"/>
            <a:ext cx="3324225" cy="1144587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 b="1" dirty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it-IT" sz="2400" b="1" dirty="0" err="1">
                <a:solidFill>
                  <a:srgbClr val="002060"/>
                </a:solidFill>
                <a:cs typeface="Arial" charset="0"/>
              </a:rPr>
              <a:t>Spoonerismo</a:t>
            </a:r>
            <a:endParaRPr lang="it-IT" sz="2400" b="1" dirty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002060"/>
                </a:solidFill>
                <a:cs typeface="Arial" charset="0"/>
              </a:rPr>
              <a:t>(fonologica)</a:t>
            </a:r>
          </a:p>
          <a:p>
            <a:pPr algn="ctr">
              <a:defRPr/>
            </a:pPr>
            <a:endParaRPr lang="it-IT" sz="2400" b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36071" y="2888677"/>
            <a:ext cx="770000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APPRENDIMENTI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68" y="756410"/>
            <a:ext cx="6934200" cy="23365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68" y="3316952"/>
            <a:ext cx="6934200" cy="25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5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asellaDiTesto 1"/>
          <p:cNvSpPr txBox="1">
            <a:spLocks noChangeArrowheads="1"/>
          </p:cNvSpPr>
          <p:nvPr/>
        </p:nvSpPr>
        <p:spPr bwMode="auto">
          <a:xfrm>
            <a:off x="4773613" y="1150938"/>
            <a:ext cx="3097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i="1">
                <a:solidFill>
                  <a:srgbClr val="FF0000"/>
                </a:solidFill>
                <a:latin typeface="Garamond" pitchFamily="18" charset="0"/>
              </a:rPr>
              <a:t>LETTURA</a:t>
            </a:r>
          </a:p>
        </p:txBody>
      </p:sp>
      <p:sp>
        <p:nvSpPr>
          <p:cNvPr id="3" name="Ovale 2"/>
          <p:cNvSpPr/>
          <p:nvPr/>
        </p:nvSpPr>
        <p:spPr>
          <a:xfrm>
            <a:off x="796413" y="1796705"/>
            <a:ext cx="3372463" cy="1900224"/>
          </a:xfrm>
          <a:prstGeom prst="ellipse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VIA FONOLOGICA</a:t>
            </a:r>
          </a:p>
        </p:txBody>
      </p:sp>
      <p:sp>
        <p:nvSpPr>
          <p:cNvPr id="4" name="Ovale 3"/>
          <p:cNvSpPr/>
          <p:nvPr/>
        </p:nvSpPr>
        <p:spPr>
          <a:xfrm>
            <a:off x="4168876" y="3092245"/>
            <a:ext cx="3470789" cy="1804220"/>
          </a:xfrm>
          <a:prstGeom prst="ellipse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VIA LESSICALE</a:t>
            </a:r>
          </a:p>
        </p:txBody>
      </p:sp>
      <p:sp>
        <p:nvSpPr>
          <p:cNvPr id="5" name="Freccia angolare bidirezionale 4"/>
          <p:cNvSpPr/>
          <p:nvPr/>
        </p:nvSpPr>
        <p:spPr>
          <a:xfrm rot="3579630" flipH="1" flipV="1">
            <a:off x="4293394" y="1937544"/>
            <a:ext cx="1376362" cy="1079500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Freccia angolare bidirezionale 5"/>
          <p:cNvSpPr/>
          <p:nvPr/>
        </p:nvSpPr>
        <p:spPr>
          <a:xfrm rot="13472582">
            <a:off x="2057400" y="3873500"/>
            <a:ext cx="850900" cy="850900"/>
          </a:xfrm>
          <a:prstGeom prst="leftUp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Freccia angolare bidirezionale 6"/>
          <p:cNvSpPr/>
          <p:nvPr/>
        </p:nvSpPr>
        <p:spPr>
          <a:xfrm rot="13472582">
            <a:off x="5429250" y="5072063"/>
            <a:ext cx="850900" cy="850900"/>
          </a:xfrm>
          <a:prstGeom prst="leftUp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 rot="10800000" flipV="1">
            <a:off x="595313" y="4613275"/>
            <a:ext cx="1960562" cy="4222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2060"/>
                </a:solidFill>
              </a:rPr>
              <a:t>ACCURATEZZA</a:t>
            </a:r>
          </a:p>
        </p:txBody>
      </p:sp>
      <p:sp>
        <p:nvSpPr>
          <p:cNvPr id="10" name="Rettangolo arrotondato 9"/>
          <p:cNvSpPr/>
          <p:nvPr/>
        </p:nvSpPr>
        <p:spPr>
          <a:xfrm rot="10800000" flipV="1">
            <a:off x="2698750" y="4638675"/>
            <a:ext cx="1574800" cy="422275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7030A0"/>
                </a:solidFill>
              </a:rPr>
              <a:t>RAPIDITA’</a:t>
            </a:r>
          </a:p>
        </p:txBody>
      </p:sp>
      <p:sp>
        <p:nvSpPr>
          <p:cNvPr id="12" name="Rettangolo arrotondato 11"/>
          <p:cNvSpPr/>
          <p:nvPr/>
        </p:nvSpPr>
        <p:spPr>
          <a:xfrm rot="10800000" flipV="1">
            <a:off x="3333135" y="5740227"/>
            <a:ext cx="2106720" cy="42278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2060"/>
                </a:solidFill>
              </a:rPr>
              <a:t>ACCURATEZZA</a:t>
            </a:r>
          </a:p>
        </p:txBody>
      </p:sp>
      <p:sp>
        <p:nvSpPr>
          <p:cNvPr id="13" name="Rettangolo arrotondato 12"/>
          <p:cNvSpPr/>
          <p:nvPr/>
        </p:nvSpPr>
        <p:spPr>
          <a:xfrm rot="10800000" flipV="1">
            <a:off x="6321425" y="5768975"/>
            <a:ext cx="2055813" cy="422275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7030A0"/>
                </a:solidFill>
              </a:rPr>
              <a:t>RAPIDITA</a:t>
            </a:r>
            <a:r>
              <a:rPr lang="it-IT" dirty="0">
                <a:solidFill>
                  <a:srgbClr val="7030A0"/>
                </a:solidFill>
              </a:rPr>
              <a:t>’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asellaDiTesto 2"/>
          <p:cNvSpPr txBox="1">
            <a:spLocks noChangeArrowheads="1"/>
          </p:cNvSpPr>
          <p:nvPr/>
        </p:nvSpPr>
        <p:spPr bwMode="auto">
          <a:xfrm>
            <a:off x="785813" y="835025"/>
            <a:ext cx="7218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FF0000"/>
                </a:solidFill>
                <a:latin typeface="Garamond" pitchFamily="18" charset="0"/>
              </a:rPr>
              <a:t>COMPRENSIONE</a:t>
            </a:r>
          </a:p>
        </p:txBody>
      </p:sp>
      <p:sp>
        <p:nvSpPr>
          <p:cNvPr id="4" name="Ovale 3"/>
          <p:cNvSpPr/>
          <p:nvPr/>
        </p:nvSpPr>
        <p:spPr>
          <a:xfrm>
            <a:off x="893763" y="1741488"/>
            <a:ext cx="3136900" cy="1089025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B050"/>
                </a:solidFill>
              </a:rPr>
              <a:t>LETTURA NELLA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B050"/>
                </a:solidFill>
              </a:rPr>
              <a:t>NORMA </a:t>
            </a:r>
          </a:p>
        </p:txBody>
      </p:sp>
      <p:sp>
        <p:nvSpPr>
          <p:cNvPr id="5" name="Ovale 4"/>
          <p:cNvSpPr/>
          <p:nvPr/>
        </p:nvSpPr>
        <p:spPr>
          <a:xfrm>
            <a:off x="5272088" y="1855788"/>
            <a:ext cx="3124200" cy="9144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COMPRENSIONE DEFICITARIA</a:t>
            </a:r>
          </a:p>
        </p:txBody>
      </p:sp>
      <p:sp>
        <p:nvSpPr>
          <p:cNvPr id="6" name="Ovale 5"/>
          <p:cNvSpPr/>
          <p:nvPr/>
        </p:nvSpPr>
        <p:spPr>
          <a:xfrm>
            <a:off x="1042988" y="3267075"/>
            <a:ext cx="2989262" cy="99695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B050"/>
                </a:solidFill>
              </a:rPr>
              <a:t>LETTURA DEFICITARIA</a:t>
            </a:r>
          </a:p>
        </p:txBody>
      </p:sp>
      <p:sp>
        <p:nvSpPr>
          <p:cNvPr id="7" name="Ovale 6"/>
          <p:cNvSpPr/>
          <p:nvPr/>
        </p:nvSpPr>
        <p:spPr>
          <a:xfrm>
            <a:off x="5272088" y="3151188"/>
            <a:ext cx="3124200" cy="103028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COMPRENSIONE NELLA NORMA</a:t>
            </a:r>
          </a:p>
        </p:txBody>
      </p:sp>
      <p:sp>
        <p:nvSpPr>
          <p:cNvPr id="8" name="Ovale 7"/>
          <p:cNvSpPr/>
          <p:nvPr/>
        </p:nvSpPr>
        <p:spPr>
          <a:xfrm>
            <a:off x="1062038" y="4700588"/>
            <a:ext cx="3006725" cy="9144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B050"/>
                </a:solidFill>
              </a:rPr>
              <a:t>LETTURA DEFICITARIA</a:t>
            </a:r>
          </a:p>
        </p:txBody>
      </p:sp>
      <p:sp>
        <p:nvSpPr>
          <p:cNvPr id="9" name="Ovale 8"/>
          <p:cNvSpPr/>
          <p:nvPr/>
        </p:nvSpPr>
        <p:spPr>
          <a:xfrm>
            <a:off x="5378450" y="4700588"/>
            <a:ext cx="3116263" cy="106045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COMPRENSIONE DEFICITARIA</a:t>
            </a:r>
          </a:p>
        </p:txBody>
      </p:sp>
      <p:sp>
        <p:nvSpPr>
          <p:cNvPr id="10" name="Freccia a destra con strisce 9"/>
          <p:cNvSpPr/>
          <p:nvPr/>
        </p:nvSpPr>
        <p:spPr>
          <a:xfrm>
            <a:off x="4221163" y="2012950"/>
            <a:ext cx="977900" cy="484188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Freccia a destra con strisce 11"/>
          <p:cNvSpPr/>
          <p:nvPr/>
        </p:nvSpPr>
        <p:spPr>
          <a:xfrm>
            <a:off x="4230688" y="3498850"/>
            <a:ext cx="977900" cy="484188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Freccia a destra con strisce 13"/>
          <p:cNvSpPr/>
          <p:nvPr/>
        </p:nvSpPr>
        <p:spPr>
          <a:xfrm>
            <a:off x="4294188" y="4951413"/>
            <a:ext cx="977900" cy="484187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22" y="294969"/>
            <a:ext cx="6685439" cy="61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50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01" y="164669"/>
            <a:ext cx="5603047" cy="64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1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511175" y="541338"/>
          <a:ext cx="8111613" cy="5791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6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17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7030A0"/>
                          </a:solidFill>
                          <a:effectLst/>
                        </a:rPr>
                        <a:t>Criterio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GIULIO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7030A0"/>
                          </a:solidFill>
                          <a:effectLst/>
                        </a:rPr>
                        <a:t>Punteggio grezzo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7030A0"/>
                          </a:solidFill>
                          <a:effectLst/>
                        </a:rPr>
                        <a:t>Punti z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7030A0"/>
                          </a:solidFill>
                          <a:effectLst/>
                        </a:rPr>
                        <a:t>Percentili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7030A0"/>
                          </a:solidFill>
                          <a:effectLst/>
                        </a:rPr>
                        <a:t>Confronto dati normativi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Rapidità – Lettura di Brano 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0,4 sill/sec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- 2,31 ds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&lt;5°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Prestazione deficitaria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7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Correttezza – Lettura di Brano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Errori 27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Richiesta di Intervento Immediato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Rapidità – Lettura di Parole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FF0000"/>
                          </a:solidFill>
                          <a:effectLst/>
                        </a:rPr>
                        <a:t>0,37 sill/sec</a:t>
                      </a:r>
                      <a:endParaRPr lang="it-IT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-2,21 ds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&lt;5°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Prestazione deficitaria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Accuratezza - Lettura di Parole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FF0000"/>
                          </a:solidFill>
                          <a:effectLst/>
                        </a:rPr>
                        <a:t>Errori 37</a:t>
                      </a:r>
                      <a:endParaRPr lang="it-IT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-4,14 ds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&lt;5°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Prestazione deficitaria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Rapidità – Lettura di Non Parole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FF0000"/>
                          </a:solidFill>
                          <a:effectLst/>
                        </a:rPr>
                        <a:t>0,24 sill/sec</a:t>
                      </a:r>
                      <a:endParaRPr lang="it-IT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-2,4 ds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&lt;5°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Prestazione deficitaria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Accuratezza - Lettura di Non Parole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FF0000"/>
                          </a:solidFill>
                          <a:effectLst/>
                        </a:rPr>
                        <a:t>Errori 32</a:t>
                      </a:r>
                      <a:endParaRPr lang="it-IT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-5 ds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&lt;5°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Prestazione deficitaria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1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Comprensione con lettura dell’operatore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FF0000"/>
                          </a:solidFill>
                          <a:effectLst/>
                        </a:rPr>
                        <a:t>Risp. esatte 3/10</a:t>
                      </a:r>
                      <a:endParaRPr lang="it-IT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Richiesta di Intervento Immediato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373626"/>
            <a:ext cx="6813756" cy="60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7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86" y="334296"/>
            <a:ext cx="6130904" cy="62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43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12750" y="363538"/>
          <a:ext cx="8327922" cy="621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Criterio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MICHELE</a:t>
                      </a: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Punteggio grezzo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Punti z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Percentili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Confronto dati normativi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Rapidità – Lettura di Brano 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0,74 sill/sec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- 2,42 ds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&lt;5°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Richiesta di Intervento Immediato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Correttezza – Lettura di Brano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Errori 34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Richiesta di Intervento Immediato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Rapidità – Lettura di Parole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1,22 sill/sec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-2,47 ds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&lt;5°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Richiesta di Intervento Immediato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Accuratezza - Lettura di Parole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Errori 45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-14 ds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&lt;5°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Richiesta di Intervento Immediato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Rapidità – Lettura di Non Parole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70C0"/>
                          </a:solidFill>
                          <a:effectLst/>
                        </a:rPr>
                        <a:t>0,90 sill/sec</a:t>
                      </a:r>
                      <a:endParaRPr lang="it-IT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-1,93 ds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&lt;5°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Richiesta di Attenzione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75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7030A0"/>
                          </a:solidFill>
                          <a:effectLst/>
                        </a:rPr>
                        <a:t>Accuratezza - Lettura di Non Parole</a:t>
                      </a:r>
                      <a:endParaRPr lang="it-IT" sz="16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3300"/>
                          </a:solidFill>
                          <a:effectLst/>
                        </a:rPr>
                        <a:t>Errori 25</a:t>
                      </a:r>
                      <a:endParaRPr lang="it-IT" sz="1600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-5 ds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&lt;5°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Richiesta di Intervento Immediato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5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Comprensione con auto-lettura 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70C0"/>
                          </a:solidFill>
                          <a:effectLst/>
                        </a:rPr>
                        <a:t>Risp. esatte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70C0"/>
                          </a:solidFill>
                          <a:effectLst/>
                        </a:rPr>
                        <a:t>6/10</a:t>
                      </a:r>
                      <a:endParaRPr lang="it-IT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Richiesta di Attenzione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75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Comprensione con lettura dell’operatore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Risp. esatte 9/10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7030A0"/>
                          </a:solidFill>
                          <a:effectLst/>
                        </a:rPr>
                        <a:t>Prestazione sufficiente</a:t>
                      </a:r>
                      <a:endParaRPr lang="it-IT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65" marR="5526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/>
          <p:cNvSpPr>
            <a:spLocks noGrp="1"/>
          </p:cNvSpPr>
          <p:nvPr>
            <p:ph type="title" idx="4294967295"/>
          </p:nvPr>
        </p:nvSpPr>
        <p:spPr>
          <a:xfrm>
            <a:off x="1308100" y="762000"/>
            <a:ext cx="6430963" cy="833438"/>
          </a:xfrm>
        </p:spPr>
        <p:txBody>
          <a:bodyPr/>
          <a:lstStyle/>
          <a:p>
            <a:pPr eaLnBrk="1" hangingPunct="1"/>
            <a:r>
              <a:rPr lang="en-US" b="1">
                <a:ln>
                  <a:noFill/>
                </a:ln>
                <a:solidFill>
                  <a:srgbClr val="FF0000"/>
                </a:solidFill>
              </a:rPr>
              <a:t>LA SCRITTURA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633413" y="1701800"/>
            <a:ext cx="7786687" cy="4672013"/>
          </a:xfrm>
        </p:spPr>
        <p:txBody>
          <a:bodyPr rtlCol="0">
            <a:noAutofit/>
          </a:bodyPr>
          <a:lstStyle/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it-IT" b="1" dirty="0">
                <a:solidFill>
                  <a:schemeClr val="tx1"/>
                </a:solidFill>
                <a:latin typeface="+mj-lt"/>
              </a:rPr>
              <a:t>La scrittura va considerata sotto tre aspetti ai quali corrispondono altrettanti meccanismi psicologici</a:t>
            </a:r>
          </a:p>
          <a:p>
            <a:pPr marL="62865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b="1" dirty="0">
              <a:solidFill>
                <a:schemeClr val="tx1"/>
              </a:solidFill>
              <a:latin typeface="+mj-lt"/>
            </a:endParaRPr>
          </a:p>
          <a:p>
            <a:pPr marL="62865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sp>
        <p:nvSpPr>
          <p:cNvPr id="10" name="Freccia a destra con strisce 9"/>
          <p:cNvSpPr/>
          <p:nvPr/>
        </p:nvSpPr>
        <p:spPr>
          <a:xfrm>
            <a:off x="3611563" y="2928938"/>
            <a:ext cx="576262" cy="22225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46138" y="2743200"/>
            <a:ext cx="2552700" cy="4953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tx1"/>
                </a:solidFill>
              </a:rPr>
              <a:t>1. GRAFISMO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46138" y="3941763"/>
            <a:ext cx="2552700" cy="676275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tx1"/>
                </a:solidFill>
              </a:rPr>
              <a:t>2. COMPETENZA ORTOGRAFICA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46138" y="5180013"/>
            <a:ext cx="2552700" cy="6508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tx1"/>
                </a:solidFill>
              </a:rPr>
              <a:t>3. PRODUZIONE DEL TESTO</a:t>
            </a:r>
          </a:p>
        </p:txBody>
      </p:sp>
      <p:sp>
        <p:nvSpPr>
          <p:cNvPr id="13" name="Freccia a destra con strisce 12"/>
          <p:cNvSpPr/>
          <p:nvPr/>
        </p:nvSpPr>
        <p:spPr>
          <a:xfrm>
            <a:off x="3567113" y="4181475"/>
            <a:ext cx="576262" cy="22225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vale 4"/>
          <p:cNvSpPr/>
          <p:nvPr/>
        </p:nvSpPr>
        <p:spPr>
          <a:xfrm>
            <a:off x="4400550" y="2743200"/>
            <a:ext cx="3762375" cy="660400"/>
          </a:xfrm>
          <a:prstGeom prst="ellipse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tx1"/>
                </a:solidFill>
              </a:rPr>
              <a:t>Sviluppo psicomotorio</a:t>
            </a:r>
          </a:p>
        </p:txBody>
      </p:sp>
      <p:sp>
        <p:nvSpPr>
          <p:cNvPr id="14" name="Ovale 13"/>
          <p:cNvSpPr/>
          <p:nvPr/>
        </p:nvSpPr>
        <p:spPr>
          <a:xfrm>
            <a:off x="4400642" y="3961875"/>
            <a:ext cx="3762231" cy="660740"/>
          </a:xfrm>
          <a:prstGeom prst="ellipse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tx1"/>
                </a:solidFill>
              </a:rPr>
              <a:t>Abilità nel trasformare suoni in lettere </a:t>
            </a:r>
          </a:p>
        </p:txBody>
      </p:sp>
      <p:sp>
        <p:nvSpPr>
          <p:cNvPr id="15" name="Freccia a destra con strisce 14"/>
          <p:cNvSpPr/>
          <p:nvPr/>
        </p:nvSpPr>
        <p:spPr>
          <a:xfrm>
            <a:off x="3611563" y="5422900"/>
            <a:ext cx="576262" cy="220663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Ovale 15"/>
          <p:cNvSpPr/>
          <p:nvPr/>
        </p:nvSpPr>
        <p:spPr>
          <a:xfrm>
            <a:off x="4400550" y="5018088"/>
            <a:ext cx="3762375" cy="10287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tx1"/>
                </a:solidFill>
              </a:rPr>
              <a:t>Funzioni esecutive, organizzazione, pianificazione, ideazione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 idx="4294967295"/>
          </p:nvPr>
        </p:nvSpPr>
        <p:spPr>
          <a:xfrm>
            <a:off x="855663" y="655638"/>
            <a:ext cx="7564437" cy="790575"/>
          </a:xfrm>
        </p:spPr>
        <p:txBody>
          <a:bodyPr/>
          <a:lstStyle/>
          <a:p>
            <a:pPr eaLnBrk="1" hangingPunct="1"/>
            <a:r>
              <a:rPr lang="en-US" b="1">
                <a:ln>
                  <a:noFill/>
                </a:ln>
                <a:solidFill>
                  <a:srgbClr val="FF0000"/>
                </a:solidFill>
              </a:rPr>
              <a:t>GLI ERRORI DI SCRITTURA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4381500" y="1847850"/>
            <a:ext cx="4038600" cy="4648200"/>
          </a:xfrm>
        </p:spPr>
        <p:txBody>
          <a:bodyPr rtlCol="0">
            <a:noAutofit/>
          </a:bodyPr>
          <a:lstStyle/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it-IT" b="1" i="1" dirty="0">
                <a:solidFill>
                  <a:srgbClr val="008000"/>
                </a:solidFill>
                <a:latin typeface="Candara" pitchFamily="34"/>
              </a:rPr>
              <a:t>Errori non fonologici</a:t>
            </a: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it-IT" sz="2000" i="1" dirty="0">
                <a:solidFill>
                  <a:srgbClr val="008000"/>
                </a:solidFill>
                <a:latin typeface="Candara" pitchFamily="34"/>
              </a:rPr>
              <a:t>(errori nella rappresentazione ortografica (visiva) delle parole </a:t>
            </a: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sz="2000" b="1" i="1" dirty="0">
              <a:solidFill>
                <a:schemeClr val="tx1"/>
              </a:solidFill>
              <a:latin typeface="Candara" pitchFamily="34"/>
            </a:endParaRPr>
          </a:p>
          <a:p>
            <a:pPr marL="62865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b="1" i="1" dirty="0">
                <a:solidFill>
                  <a:schemeClr val="tx1"/>
                </a:solidFill>
                <a:latin typeface="Candara" pitchFamily="34"/>
              </a:rPr>
              <a:t>Separazione illegale («par-lo» per «parlo»)</a:t>
            </a:r>
          </a:p>
          <a:p>
            <a:pPr marL="62865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b="1" i="1" dirty="0">
                <a:solidFill>
                  <a:schemeClr val="tx1"/>
                </a:solidFill>
                <a:latin typeface="Candara" pitchFamily="34"/>
              </a:rPr>
              <a:t>Fusione illegale («Lacqua» per «l’acqua»)</a:t>
            </a:r>
          </a:p>
          <a:p>
            <a:pPr marL="62865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b="1" i="1" dirty="0">
                <a:solidFill>
                  <a:schemeClr val="tx1"/>
                </a:solidFill>
                <a:latin typeface="Candara" pitchFamily="34"/>
              </a:rPr>
              <a:t>Scambio grafema omofono («</a:t>
            </a:r>
            <a:r>
              <a:rPr lang="it-IT" sz="2000" b="1" i="1" dirty="0" err="1">
                <a:solidFill>
                  <a:schemeClr val="tx1"/>
                </a:solidFill>
                <a:latin typeface="Candara" pitchFamily="34"/>
              </a:rPr>
              <a:t>squola</a:t>
            </a:r>
            <a:r>
              <a:rPr lang="it-IT" sz="2000" b="1" i="1" dirty="0">
                <a:solidFill>
                  <a:schemeClr val="tx1"/>
                </a:solidFill>
                <a:latin typeface="Candara" pitchFamily="34"/>
              </a:rPr>
              <a:t>» per «scuola»)</a:t>
            </a:r>
          </a:p>
          <a:p>
            <a:pPr marL="62865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b="1" i="1" dirty="0">
                <a:solidFill>
                  <a:schemeClr val="tx1"/>
                </a:solidFill>
                <a:latin typeface="Candara" pitchFamily="34"/>
              </a:rPr>
              <a:t>Omissione o aggiunta di h («ha casa» per «a casa»)</a:t>
            </a: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03213" y="1847850"/>
            <a:ext cx="4186237" cy="46482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/>
              <a:buNone/>
              <a:defRPr/>
            </a:pPr>
            <a:r>
              <a:rPr lang="it-IT" b="1" i="1" dirty="0">
                <a:solidFill>
                  <a:srgbClr val="CC3399"/>
                </a:solidFill>
                <a:latin typeface="Candara" pitchFamily="34"/>
              </a:rPr>
              <a:t>Errori fonologici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/>
              <a:buNone/>
              <a:defRPr/>
            </a:pPr>
            <a:r>
              <a:rPr lang="it-IT" sz="2000" i="1" dirty="0">
                <a:solidFill>
                  <a:srgbClr val="CC3399"/>
                </a:solidFill>
                <a:latin typeface="Candara" pitchFamily="34"/>
              </a:rPr>
              <a:t>(non è rispettata la corrispondenza tra fonemi e grafemi)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/>
              <a:buNone/>
              <a:defRPr/>
            </a:pPr>
            <a:endParaRPr lang="it-IT" sz="1800" b="1" i="1" dirty="0">
              <a:solidFill>
                <a:schemeClr val="tx1"/>
              </a:solidFill>
              <a:latin typeface="Candara" pitchFamily="34"/>
            </a:endParaRPr>
          </a:p>
          <a:p>
            <a:pPr marL="62865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Scambio di grafemi («</a:t>
            </a:r>
            <a:r>
              <a:rPr lang="it-IT" sz="2200" b="1" i="1" dirty="0" err="1">
                <a:solidFill>
                  <a:schemeClr val="tx1"/>
                </a:solidFill>
                <a:latin typeface="Candara" pitchFamily="34"/>
              </a:rPr>
              <a:t>folpe</a:t>
            </a: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» per «volpe»)</a:t>
            </a:r>
          </a:p>
          <a:p>
            <a:pPr marL="62865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Omissioni o aggiunta di lettere o sillabe («</a:t>
            </a:r>
            <a:r>
              <a:rPr lang="it-IT" sz="2200" b="1" i="1" dirty="0" err="1">
                <a:solidFill>
                  <a:schemeClr val="tx1"/>
                </a:solidFill>
                <a:latin typeface="Candara" pitchFamily="34"/>
              </a:rPr>
              <a:t>taolo</a:t>
            </a: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» o «</a:t>
            </a:r>
            <a:r>
              <a:rPr lang="it-IT" sz="2200" b="1" i="1" dirty="0" err="1">
                <a:solidFill>
                  <a:schemeClr val="tx1"/>
                </a:solidFill>
                <a:latin typeface="Candara" pitchFamily="34"/>
              </a:rPr>
              <a:t>tavolovo</a:t>
            </a: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» per «tavolo»</a:t>
            </a:r>
          </a:p>
          <a:p>
            <a:pPr marL="62865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Inversioni («li» per «il»)</a:t>
            </a:r>
          </a:p>
          <a:p>
            <a:pPr marL="62865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Grafema inesatto («agi» per «aghi»)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marL="62865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06" y="147484"/>
            <a:ext cx="6236635" cy="64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27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493713" y="1676400"/>
            <a:ext cx="7996237" cy="4090988"/>
          </a:xfrm>
        </p:spPr>
        <p:txBody>
          <a:bodyPr rtlCol="0">
            <a:noAutofit/>
          </a:bodyPr>
          <a:lstStyle/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it-IT" sz="2800" b="1" dirty="0">
                <a:solidFill>
                  <a:srgbClr val="0070C0"/>
                </a:solidFill>
                <a:latin typeface="+mj-lt"/>
              </a:rPr>
              <a:t>Altri errori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/>
              <a:buNone/>
              <a:defRPr/>
            </a:pPr>
            <a:endParaRPr lang="it-IT" sz="2800" b="1" dirty="0">
              <a:solidFill>
                <a:schemeClr val="tx1"/>
              </a:solidFill>
              <a:latin typeface="+mj-lt"/>
            </a:endParaRPr>
          </a:p>
          <a:p>
            <a:pPr marL="62865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  <a:defRPr/>
            </a:pPr>
            <a:r>
              <a:rPr lang="it-IT" sz="2800" b="1" dirty="0">
                <a:solidFill>
                  <a:schemeClr val="tx1"/>
                </a:solidFill>
                <a:latin typeface="+mj-lt"/>
              </a:rPr>
              <a:t>Omissione o aggiunta di accenti («</a:t>
            </a:r>
            <a:r>
              <a:rPr lang="it-IT" sz="2800" b="1" dirty="0" err="1">
                <a:solidFill>
                  <a:schemeClr val="tx1"/>
                </a:solidFill>
                <a:latin typeface="+mj-lt"/>
              </a:rPr>
              <a:t>perche</a:t>
            </a:r>
            <a:r>
              <a:rPr lang="it-IT" sz="2800" b="1" dirty="0">
                <a:solidFill>
                  <a:schemeClr val="tx1"/>
                </a:solidFill>
                <a:latin typeface="+mj-lt"/>
              </a:rPr>
              <a:t>» per «perché»)</a:t>
            </a:r>
          </a:p>
          <a:p>
            <a:pPr marL="62865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  <a:defRPr/>
            </a:pPr>
            <a:r>
              <a:rPr lang="it-IT" sz="2800" b="1" dirty="0">
                <a:solidFill>
                  <a:schemeClr val="tx1"/>
                </a:solidFill>
                <a:latin typeface="+mj-lt"/>
              </a:rPr>
              <a:t>Omissione o aggiunta di doppia («pala» per palla)  </a:t>
            </a:r>
          </a:p>
          <a:p>
            <a:pPr marL="62865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  <a:defRPr/>
            </a:pPr>
            <a:endParaRPr lang="it-IT" sz="2800" b="1" dirty="0">
              <a:solidFill>
                <a:schemeClr val="tx1"/>
              </a:solidFill>
              <a:latin typeface="+mj-lt"/>
            </a:endParaRPr>
          </a:p>
          <a:p>
            <a:pPr marL="62865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800" b="1" dirty="0">
              <a:solidFill>
                <a:schemeClr val="tx1"/>
              </a:solidFill>
              <a:latin typeface="+mj-lt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</p:txBody>
      </p:sp>
      <p:sp>
        <p:nvSpPr>
          <p:cNvPr id="46082" name="Titolo 1"/>
          <p:cNvSpPr txBox="1">
            <a:spLocks/>
          </p:cNvSpPr>
          <p:nvPr/>
        </p:nvSpPr>
        <p:spPr bwMode="auto">
          <a:xfrm>
            <a:off x="855663" y="655638"/>
            <a:ext cx="75644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4000" b="1">
                <a:solidFill>
                  <a:srgbClr val="FF0000"/>
                </a:solidFill>
                <a:latin typeface="Garamond" pitchFamily="18" charset="0"/>
              </a:rPr>
              <a:t>GLI ERRORI DI SCRITTURA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33388" y="344488"/>
          <a:ext cx="8356600" cy="6234117"/>
        </p:xfrm>
        <a:graphic>
          <a:graphicData uri="http://schemas.openxmlformats.org/drawingml/2006/table">
            <a:tbl>
              <a:tblPr/>
              <a:tblGrid>
                <a:gridCol w="294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2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2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Criterio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GIULIO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Punteggio grezzo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Punti z 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Confronto dati normativi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Scrittura di parole 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Errori 23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-4,75 ds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Prestazione deficitaria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Scrittura di Non Parole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Errori 13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-2,66 ds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Prestazione deficitaria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Scrittura di Frasi con Omofone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Errori 16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-2 ds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Prestazione deficitaria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Scrittura di Brano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Errori fonologici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Errori non fonologici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Altri errori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Errori totali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-8,64 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-2,4 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-5,67 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-8,41 ds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Richiesta di Intervento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Richiesta di Intervento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Richiesta di Intervento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Richiesta di Intervento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Sequenza di “le”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44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-1,33 ds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Prestazione a rischio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Sequenza “uno”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36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-2,65 ds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Prestazione deficitaria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Scrittura di numeri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38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-0,96 ds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Prestazione nella media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Velocità di scrittura (BHK)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97 caratteri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-1,36 ds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Prestazione a rischio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Valutazione qualitativa (BHK)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-1,36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Prestazione a rischio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0075" y="612775"/>
            <a:ext cx="7669213" cy="973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Errori di Giulio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Decisione 2"/>
          <p:cNvSpPr/>
          <p:nvPr/>
        </p:nvSpPr>
        <p:spPr>
          <a:xfrm>
            <a:off x="-1382713" y="4802188"/>
            <a:ext cx="46038" cy="44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Elaborazione alternativa 3"/>
          <p:cNvSpPr/>
          <p:nvPr/>
        </p:nvSpPr>
        <p:spPr>
          <a:xfrm>
            <a:off x="2946400" y="1785938"/>
            <a:ext cx="4017963" cy="215265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70C0"/>
                </a:solidFill>
              </a:rPr>
              <a:t>Errori fonologici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70C0"/>
                </a:solidFill>
              </a:rPr>
              <a:t>Scambio di grafema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70C0"/>
                </a:solidFill>
              </a:rPr>
              <a:t>Omissione o aggiunta di lettere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70C0"/>
                </a:solidFill>
              </a:rPr>
              <a:t>Grafema inesatto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70C0"/>
                </a:solidFill>
              </a:rPr>
              <a:t>Omissione ho aggiunta di h</a:t>
            </a:r>
          </a:p>
        </p:txBody>
      </p:sp>
      <p:sp>
        <p:nvSpPr>
          <p:cNvPr id="5" name="Elaborazione alternativa 4"/>
          <p:cNvSpPr/>
          <p:nvPr/>
        </p:nvSpPr>
        <p:spPr>
          <a:xfrm>
            <a:off x="977900" y="4138613"/>
            <a:ext cx="3978275" cy="215423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Errori Non fonologici</a:t>
            </a:r>
            <a:endParaRPr lang="it-IT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defRPr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Fusione illegale</a:t>
            </a:r>
            <a:endParaRPr lang="it-IT" sz="2400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defRPr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Separazione illegale</a:t>
            </a:r>
            <a:endParaRPr lang="it-IT" sz="2400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defRPr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Omissione o aggiunta di h</a:t>
            </a:r>
            <a:endParaRPr lang="it-IT" sz="2400" dirty="0">
              <a:solidFill>
                <a:srgbClr val="00B050"/>
              </a:solidFill>
            </a:endParaRPr>
          </a:p>
        </p:txBody>
      </p:sp>
      <p:sp>
        <p:nvSpPr>
          <p:cNvPr id="6" name="Elaborazione alternativa 5"/>
          <p:cNvSpPr/>
          <p:nvPr/>
        </p:nvSpPr>
        <p:spPr>
          <a:xfrm>
            <a:off x="5151438" y="4138613"/>
            <a:ext cx="3382962" cy="2154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CC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Altri errori</a:t>
            </a:r>
            <a:endParaRPr lang="it-IT" sz="2400" dirty="0">
              <a:solidFill>
                <a:srgbClr val="CC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defRPr/>
            </a:pPr>
            <a:r>
              <a:rPr lang="it-IT" sz="2400" dirty="0">
                <a:solidFill>
                  <a:srgbClr val="CC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Omissioni di doppie</a:t>
            </a:r>
            <a:endParaRPr lang="it-IT" sz="2400" dirty="0">
              <a:solidFill>
                <a:srgbClr val="CC3399"/>
              </a:solidFill>
              <a:ea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defRPr/>
            </a:pPr>
            <a:r>
              <a:rPr lang="it-IT" sz="2400" dirty="0">
                <a:solidFill>
                  <a:srgbClr val="CC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Omissione di accento</a:t>
            </a:r>
            <a:endParaRPr lang="it-IT" sz="2400" dirty="0">
              <a:solidFill>
                <a:srgbClr val="CC3399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275302"/>
            <a:ext cx="6705599" cy="62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84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20" y="147483"/>
            <a:ext cx="6176854" cy="65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69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03225" y="261938"/>
          <a:ext cx="8386763" cy="6542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1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Criterio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MICHELE</a:t>
                      </a: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Punteggio grezzo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Punti z 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Confronto dati normativi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Scrittura di parole 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Errori 21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-20 ds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Richiesta di Intervento Immediato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Scrittura di Non Parole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Errori 12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-3 ds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Richiesta di Intervento Immediato 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Scrittura di Frasi con Omofone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FF0000"/>
                          </a:solidFill>
                          <a:effectLst/>
                        </a:rPr>
                        <a:t>Errori 12</a:t>
                      </a:r>
                      <a:endParaRPr lang="it-IT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-5 ds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Richiesta di Intervento Immediato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Scrittura di Brano *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Errori Fonologici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Errori Non Fonologici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Altri Errori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Errori Totali 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-14,75 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-2 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-7,24 ds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-13,34 ds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Richiesta di Intervento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Richiesta di Intervento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Richiesta di Intervento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Richiesta di Intervento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Sequenza di “le”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70C0"/>
                          </a:solidFill>
                          <a:effectLst/>
                        </a:rPr>
                        <a:t>90</a:t>
                      </a:r>
                      <a:endParaRPr lang="it-IT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70C0"/>
                          </a:solidFill>
                          <a:effectLst/>
                        </a:rPr>
                        <a:t>-1,10 ds</a:t>
                      </a:r>
                      <a:endParaRPr lang="it-IT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Prestazione a rischio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Sequenza “uno”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57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 -2,06 ds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Prestazione deficitaria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Scrittura di numeri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87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-0,85 ds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Prestazione nella media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Velocità di scrittura (BHK)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208 caratteri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-0,84 ds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Prestazione nella media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5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Valuta</a:t>
                      </a:r>
                      <a:r>
                        <a:rPr lang="it-IT" sz="1600" i="0" dirty="0">
                          <a:solidFill>
                            <a:srgbClr val="CC3399"/>
                          </a:solidFill>
                          <a:effectLst/>
                        </a:rPr>
                        <a:t>zione qualitativa (BHK)</a:t>
                      </a:r>
                      <a:endParaRPr lang="it-IT" sz="1600" i="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23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-0,44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C3399"/>
                          </a:solidFill>
                          <a:effectLst/>
                        </a:rPr>
                        <a:t>Prestazione nella media</a:t>
                      </a:r>
                      <a:endParaRPr lang="it-IT" sz="16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1" marR="6503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0075" y="612775"/>
            <a:ext cx="7669213" cy="973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Errori di Michele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Decisione 2"/>
          <p:cNvSpPr/>
          <p:nvPr/>
        </p:nvSpPr>
        <p:spPr>
          <a:xfrm>
            <a:off x="-1382713" y="4802188"/>
            <a:ext cx="46038" cy="44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Elaborazione alternativa 3"/>
          <p:cNvSpPr/>
          <p:nvPr/>
        </p:nvSpPr>
        <p:spPr>
          <a:xfrm>
            <a:off x="2946400" y="1785938"/>
            <a:ext cx="4017963" cy="215265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70C0"/>
                </a:solidFill>
              </a:rPr>
              <a:t>Errori fonologici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70C0"/>
                </a:solidFill>
              </a:rPr>
              <a:t>Scambio di grafema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70C0"/>
                </a:solidFill>
              </a:rPr>
              <a:t>Omissione o aggiunta di lettere e sillabe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70C0"/>
                </a:solidFill>
              </a:rPr>
              <a:t>Grafema inesatto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70C0"/>
                </a:solidFill>
              </a:rPr>
              <a:t>Omissione o aggiunta di h</a:t>
            </a:r>
          </a:p>
        </p:txBody>
      </p:sp>
      <p:sp>
        <p:nvSpPr>
          <p:cNvPr id="5" name="Elaborazione alternativa 4"/>
          <p:cNvSpPr/>
          <p:nvPr/>
        </p:nvSpPr>
        <p:spPr>
          <a:xfrm>
            <a:off x="977900" y="4138613"/>
            <a:ext cx="3978275" cy="215423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rgbClr val="00B050"/>
              </a:solidFill>
            </a:endParaRPr>
          </a:p>
        </p:txBody>
      </p:sp>
      <p:sp>
        <p:nvSpPr>
          <p:cNvPr id="6" name="Elaborazione alternativa 5"/>
          <p:cNvSpPr/>
          <p:nvPr/>
        </p:nvSpPr>
        <p:spPr>
          <a:xfrm>
            <a:off x="5151438" y="4138613"/>
            <a:ext cx="3382962" cy="2154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CC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Altri errori</a:t>
            </a:r>
            <a:endParaRPr lang="it-IT" sz="2400" dirty="0">
              <a:solidFill>
                <a:srgbClr val="CC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defRPr/>
            </a:pPr>
            <a:r>
              <a:rPr lang="it-IT" sz="2400" dirty="0">
                <a:solidFill>
                  <a:srgbClr val="CC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Omissioni di doppie</a:t>
            </a:r>
            <a:endParaRPr lang="it-IT" sz="2400" dirty="0">
              <a:solidFill>
                <a:srgbClr val="CC3399"/>
              </a:solidFill>
              <a:ea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defRPr/>
            </a:pPr>
            <a:r>
              <a:rPr lang="it-IT" sz="2400" dirty="0">
                <a:solidFill>
                  <a:srgbClr val="CC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Omissione di accento</a:t>
            </a:r>
            <a:endParaRPr lang="it-IT" sz="2400" dirty="0">
              <a:solidFill>
                <a:srgbClr val="CC3399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Elaborazione alternativa 6"/>
          <p:cNvSpPr/>
          <p:nvPr/>
        </p:nvSpPr>
        <p:spPr>
          <a:xfrm>
            <a:off x="957263" y="4138613"/>
            <a:ext cx="3976687" cy="215423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Errori Non fonologici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Fusione illegale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79" y="176980"/>
            <a:ext cx="6389598" cy="65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49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3" y="216308"/>
            <a:ext cx="6154087" cy="63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4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egnaposto contenuto 2"/>
          <p:cNvSpPr>
            <a:spLocks noGrp="1"/>
          </p:cNvSpPr>
          <p:nvPr>
            <p:ph type="body" idx="4294967295"/>
          </p:nvPr>
        </p:nvSpPr>
        <p:spPr>
          <a:xfrm>
            <a:off x="736600" y="2233613"/>
            <a:ext cx="7683500" cy="4090987"/>
          </a:xfrm>
        </p:spPr>
        <p:txBody>
          <a:bodyPr/>
          <a:lstStyle/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b="1" i="1">
              <a:solidFill>
                <a:schemeClr val="tx1"/>
              </a:solidFill>
              <a:latin typeface="Candara" pitchFamily="34" charset="0"/>
            </a:endParaRPr>
          </a:p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b="1" i="1">
              <a:solidFill>
                <a:schemeClr val="tx1"/>
              </a:solidFill>
              <a:latin typeface="Candara" pitchFamily="34" charset="0"/>
            </a:endParaRPr>
          </a:p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b="1" i="1">
              <a:solidFill>
                <a:schemeClr val="tx1"/>
              </a:solidFill>
              <a:latin typeface="Candara" pitchFamily="34" charset="0"/>
            </a:endParaRPr>
          </a:p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b="1" i="1">
              <a:solidFill>
                <a:schemeClr val="tx1"/>
              </a:solidFill>
              <a:latin typeface="Candara" pitchFamily="34" charset="0"/>
            </a:endParaRPr>
          </a:p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sz="2200" b="1" i="1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2798763" y="722313"/>
            <a:ext cx="3494087" cy="13239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IL SISTEMA DEL NUMERO</a:t>
            </a:r>
          </a:p>
        </p:txBody>
      </p:sp>
      <p:sp>
        <p:nvSpPr>
          <p:cNvPr id="8" name="Freccia a destra 7"/>
          <p:cNvSpPr/>
          <p:nvPr/>
        </p:nvSpPr>
        <p:spPr>
          <a:xfrm rot="8093204">
            <a:off x="1813719" y="2304256"/>
            <a:ext cx="1543050" cy="280988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5400000">
            <a:off x="3614737" y="3232151"/>
            <a:ext cx="2041525" cy="292100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3316767">
            <a:off x="5824538" y="2339975"/>
            <a:ext cx="1543050" cy="282575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543300" y="4576763"/>
            <a:ext cx="2279650" cy="14684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MECCANISMI SEMANTICI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La comprensione delle quantità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3= ♠ ♠ ♠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912813" y="3311525"/>
            <a:ext cx="2057400" cy="12652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MECCANISMI LESSICALI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Il nome dei numeri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154738" y="3389313"/>
            <a:ext cx="2265362" cy="15779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MECCANISMI SINTATTICI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Il valore posizionale delle cifre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2da 1u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>
          <a:xfrm>
            <a:off x="544513" y="1938338"/>
            <a:ext cx="2768600" cy="955675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608446" y="1358473"/>
            <a:ext cx="2768367" cy="956345"/>
          </a:xfrm>
          <a:prstGeom prst="ellipse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5605" name="CasellaDiTesto 1"/>
          <p:cNvSpPr txBox="1">
            <a:spLocks noChangeArrowheads="1"/>
          </p:cNvSpPr>
          <p:nvPr/>
        </p:nvSpPr>
        <p:spPr bwMode="auto">
          <a:xfrm>
            <a:off x="528638" y="517525"/>
            <a:ext cx="7700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F0000"/>
                </a:solidFill>
                <a:latin typeface="Garamond" pitchFamily="18" charset="0"/>
              </a:rPr>
              <a:t>MEMORIA </a:t>
            </a:r>
          </a:p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3" name="Freccia in giù 2"/>
          <p:cNvSpPr/>
          <p:nvPr/>
        </p:nvSpPr>
        <p:spPr>
          <a:xfrm rot="1935274">
            <a:off x="2736850" y="1012825"/>
            <a:ext cx="193675" cy="84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Freccia in giù 3"/>
          <p:cNvSpPr/>
          <p:nvPr/>
        </p:nvSpPr>
        <p:spPr>
          <a:xfrm rot="19397438">
            <a:off x="5705475" y="962025"/>
            <a:ext cx="144463" cy="530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5608" name="CasellaDiTesto 4"/>
          <p:cNvSpPr txBox="1">
            <a:spLocks noChangeArrowheads="1"/>
          </p:cNvSpPr>
          <p:nvPr/>
        </p:nvSpPr>
        <p:spPr bwMode="auto">
          <a:xfrm>
            <a:off x="823913" y="2122488"/>
            <a:ext cx="2668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Garamond" pitchFamily="18" charset="0"/>
              </a:rPr>
              <a:t>MEMORIA A BREVE TERMINE</a:t>
            </a:r>
          </a:p>
        </p:txBody>
      </p:sp>
      <p:sp>
        <p:nvSpPr>
          <p:cNvPr id="25609" name="CasellaDiTesto 5"/>
          <p:cNvSpPr txBox="1">
            <a:spLocks noChangeArrowheads="1"/>
          </p:cNvSpPr>
          <p:nvPr/>
        </p:nvSpPr>
        <p:spPr bwMode="auto">
          <a:xfrm>
            <a:off x="5762625" y="1554163"/>
            <a:ext cx="311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Garamond" pitchFamily="18" charset="0"/>
              </a:rPr>
              <a:t>MEMORIA A LUNGO TERMINE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6672263" y="3089275"/>
            <a:ext cx="365125" cy="455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5611" name="CasellaDiTesto 9"/>
          <p:cNvSpPr txBox="1">
            <a:spLocks noChangeArrowheads="1"/>
          </p:cNvSpPr>
          <p:nvPr/>
        </p:nvSpPr>
        <p:spPr bwMode="auto">
          <a:xfrm>
            <a:off x="4464050" y="3708400"/>
            <a:ext cx="426402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>
                <a:latin typeface="Garamond" pitchFamily="18" charset="0"/>
              </a:rPr>
              <a:t>DEFICIT IN:</a:t>
            </a:r>
          </a:p>
          <a:p>
            <a:pPr>
              <a:buFont typeface="Arial" charset="0"/>
              <a:buChar char="•"/>
            </a:pPr>
            <a:r>
              <a:rPr lang="it-IT" sz="2200">
                <a:latin typeface="Garamond" pitchFamily="18" charset="0"/>
              </a:rPr>
              <a:t>Fase di apprendimento</a:t>
            </a:r>
          </a:p>
          <a:p>
            <a:pPr>
              <a:buFont typeface="Arial" charset="0"/>
              <a:buChar char="•"/>
            </a:pPr>
            <a:r>
              <a:rPr lang="it-IT" sz="2200">
                <a:latin typeface="Garamond" pitchFamily="18" charset="0"/>
              </a:rPr>
              <a:t>Memoria a lungo termine verbale</a:t>
            </a:r>
          </a:p>
          <a:p>
            <a:pPr>
              <a:buFont typeface="Arial" charset="0"/>
              <a:buChar char="•"/>
            </a:pPr>
            <a:r>
              <a:rPr lang="it-IT" sz="2200">
                <a:latin typeface="Garamond" pitchFamily="18" charset="0"/>
              </a:rPr>
              <a:t>Memoria a lungo termine visuo-spaziale</a:t>
            </a:r>
          </a:p>
          <a:p>
            <a:pPr>
              <a:buFont typeface="Arial" charset="0"/>
              <a:buChar char="•"/>
            </a:pPr>
            <a:endParaRPr lang="it-IT" sz="2200">
              <a:latin typeface="Garamond" pitchFamily="18" charset="0"/>
            </a:endParaRPr>
          </a:p>
          <a:p>
            <a:pPr>
              <a:buFont typeface="Arial" charset="0"/>
              <a:buNone/>
            </a:pPr>
            <a:endParaRPr lang="it-IT" sz="2200">
              <a:latin typeface="Garamond" pitchFamily="18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1517650" y="4333875"/>
            <a:ext cx="365125" cy="454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5613" name="CasellaDiTesto 13"/>
          <p:cNvSpPr txBox="1">
            <a:spLocks noChangeArrowheads="1"/>
          </p:cNvSpPr>
          <p:nvPr/>
        </p:nvSpPr>
        <p:spPr bwMode="auto">
          <a:xfrm>
            <a:off x="771525" y="4927600"/>
            <a:ext cx="33242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>
                <a:latin typeface="Garamond" pitchFamily="18" charset="0"/>
              </a:rPr>
              <a:t>DEFICIT NEL:</a:t>
            </a:r>
          </a:p>
          <a:p>
            <a:pPr>
              <a:buFont typeface="Arial" charset="0"/>
              <a:buChar char="•"/>
            </a:pPr>
            <a:r>
              <a:rPr lang="it-IT" sz="2200">
                <a:latin typeface="Garamond" pitchFamily="18" charset="0"/>
              </a:rPr>
              <a:t>Ricordo di informazioni fornite nell’immediato;</a:t>
            </a:r>
          </a:p>
          <a:p>
            <a:pPr>
              <a:buFont typeface="Arial" charset="0"/>
              <a:buChar char="•"/>
            </a:pPr>
            <a:r>
              <a:rPr lang="it-IT" sz="2200">
                <a:latin typeface="Garamond" pitchFamily="18" charset="0"/>
              </a:rPr>
              <a:t>Difficoltà di orientamento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3524250" y="1976438"/>
            <a:ext cx="220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FF3300"/>
                </a:solidFill>
              </a:rPr>
              <a:t>Apprendimento</a:t>
            </a:r>
          </a:p>
        </p:txBody>
      </p:sp>
      <p:sp>
        <p:nvSpPr>
          <p:cNvPr id="25615" name="Line 18"/>
          <p:cNvSpPr>
            <a:spLocks noChangeShapeType="1"/>
          </p:cNvSpPr>
          <p:nvPr/>
        </p:nvSpPr>
        <p:spPr bwMode="auto">
          <a:xfrm>
            <a:off x="2286000" y="3033713"/>
            <a:ext cx="436563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5616" name="Line 19"/>
          <p:cNvSpPr>
            <a:spLocks noChangeShapeType="1"/>
          </p:cNvSpPr>
          <p:nvPr/>
        </p:nvSpPr>
        <p:spPr bwMode="auto">
          <a:xfrm flipH="1">
            <a:off x="1131888" y="3022600"/>
            <a:ext cx="434975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5617" name="Line 20"/>
          <p:cNvSpPr>
            <a:spLocks noChangeShapeType="1"/>
          </p:cNvSpPr>
          <p:nvPr/>
        </p:nvSpPr>
        <p:spPr bwMode="auto">
          <a:xfrm flipH="1">
            <a:off x="5649913" y="2281238"/>
            <a:ext cx="581025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5618" name="Line 21"/>
          <p:cNvSpPr>
            <a:spLocks noChangeShapeType="1"/>
          </p:cNvSpPr>
          <p:nvPr/>
        </p:nvSpPr>
        <p:spPr bwMode="auto">
          <a:xfrm>
            <a:off x="7505700" y="2289175"/>
            <a:ext cx="436563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5619" name="Text Box 22"/>
          <p:cNvSpPr txBox="1">
            <a:spLocks noChangeArrowheads="1"/>
          </p:cNvSpPr>
          <p:nvPr/>
        </p:nvSpPr>
        <p:spPr bwMode="auto">
          <a:xfrm>
            <a:off x="666750" y="3678238"/>
            <a:ext cx="1038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CC3399"/>
                </a:solidFill>
              </a:rPr>
              <a:t>Verbale</a:t>
            </a:r>
          </a:p>
        </p:txBody>
      </p:sp>
      <p:sp>
        <p:nvSpPr>
          <p:cNvPr id="25620" name="Text Box 24"/>
          <p:cNvSpPr txBox="1">
            <a:spLocks noChangeArrowheads="1"/>
          </p:cNvSpPr>
          <p:nvPr/>
        </p:nvSpPr>
        <p:spPr bwMode="auto">
          <a:xfrm>
            <a:off x="2212975" y="3581400"/>
            <a:ext cx="1370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</a:rPr>
              <a:t>Visuo-spaziale</a:t>
            </a:r>
          </a:p>
        </p:txBody>
      </p:sp>
      <p:sp>
        <p:nvSpPr>
          <p:cNvPr id="25621" name="Text Box 25"/>
          <p:cNvSpPr txBox="1">
            <a:spLocks noChangeArrowheads="1"/>
          </p:cNvSpPr>
          <p:nvPr/>
        </p:nvSpPr>
        <p:spPr bwMode="auto">
          <a:xfrm>
            <a:off x="7437438" y="2967038"/>
            <a:ext cx="103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</a:rPr>
              <a:t>Visuo-spaziale</a:t>
            </a:r>
          </a:p>
        </p:txBody>
      </p:sp>
      <p:sp>
        <p:nvSpPr>
          <p:cNvPr id="25622" name="Text Box 26"/>
          <p:cNvSpPr txBox="1">
            <a:spLocks noChangeArrowheads="1"/>
          </p:cNvSpPr>
          <p:nvPr/>
        </p:nvSpPr>
        <p:spPr bwMode="auto">
          <a:xfrm>
            <a:off x="4908550" y="2995613"/>
            <a:ext cx="1038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CC3399"/>
                </a:solidFill>
              </a:rPr>
              <a:t>Verbale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contenuto 2"/>
          <p:cNvSpPr>
            <a:spLocks noGrp="1"/>
          </p:cNvSpPr>
          <p:nvPr>
            <p:ph type="body" idx="4294967295"/>
          </p:nvPr>
        </p:nvSpPr>
        <p:spPr>
          <a:xfrm>
            <a:off x="736600" y="2233613"/>
            <a:ext cx="7683500" cy="4090987"/>
          </a:xfrm>
        </p:spPr>
        <p:txBody>
          <a:bodyPr/>
          <a:lstStyle/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b="1" i="1">
              <a:solidFill>
                <a:schemeClr val="tx1"/>
              </a:solidFill>
              <a:latin typeface="Candara" pitchFamily="34" charset="0"/>
            </a:endParaRPr>
          </a:p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b="1" i="1">
              <a:solidFill>
                <a:schemeClr val="tx1"/>
              </a:solidFill>
              <a:latin typeface="Candara" pitchFamily="34" charset="0"/>
            </a:endParaRPr>
          </a:p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b="1" i="1">
              <a:solidFill>
                <a:schemeClr val="tx1"/>
              </a:solidFill>
              <a:latin typeface="Candara" pitchFamily="34" charset="0"/>
            </a:endParaRPr>
          </a:p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b="1" i="1">
              <a:solidFill>
                <a:schemeClr val="tx1"/>
              </a:solidFill>
              <a:latin typeface="Candara" pitchFamily="34" charset="0"/>
            </a:endParaRPr>
          </a:p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sz="2200" b="1" i="1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2798763" y="722313"/>
            <a:ext cx="3494087" cy="13239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IL SISTEMA DEL CALCOLO</a:t>
            </a:r>
          </a:p>
        </p:txBody>
      </p:sp>
      <p:sp>
        <p:nvSpPr>
          <p:cNvPr id="8" name="Freccia a destra 7"/>
          <p:cNvSpPr/>
          <p:nvPr/>
        </p:nvSpPr>
        <p:spPr>
          <a:xfrm rot="8093204">
            <a:off x="1813719" y="2304256"/>
            <a:ext cx="1543050" cy="280988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5400000">
            <a:off x="3979863" y="2716212"/>
            <a:ext cx="1282700" cy="282575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3316767">
            <a:off x="5824538" y="2339975"/>
            <a:ext cx="1543050" cy="282575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481388" y="3686175"/>
            <a:ext cx="2279650" cy="2341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  <a:latin typeface="+mj-lt"/>
              </a:rPr>
              <a:t>FATTI NUMERICI</a:t>
            </a:r>
            <a:endParaRPr lang="it-IT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  <a:latin typeface="+mj-lt"/>
              </a:rPr>
              <a:t>Capacità di utilizzare le tabelline, procedendo senza fare ricorso all’algoritmo di soluzione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889000" y="3227388"/>
            <a:ext cx="2103438" cy="23812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ELABORAZIONE DELLE INFORMAZIONI NUMERICHE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Comprensione del senso dei segni delle operazioni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(Es. 2X5=7)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154738" y="3222625"/>
            <a:ext cx="2265362" cy="238601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PROCEDURA DI CALCOLO</a:t>
            </a:r>
            <a:endParaRPr lang="it-IT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rgbClr val="002060"/>
                </a:solidFill>
              </a:rPr>
              <a:t>Capacità di svolgimento del calcolo scritto avvalendosi delle regole di esecuzione dell’algoritmo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 idx="4294967295"/>
          </p:nvPr>
        </p:nvSpPr>
        <p:spPr>
          <a:xfrm>
            <a:off x="2524125" y="655638"/>
            <a:ext cx="6073775" cy="1117600"/>
          </a:xfrm>
        </p:spPr>
        <p:txBody>
          <a:bodyPr/>
          <a:lstStyle/>
          <a:p>
            <a:pPr eaLnBrk="1" hangingPunct="1"/>
            <a:r>
              <a:rPr lang="it-IT" b="1">
                <a:ln>
                  <a:noFill/>
                </a:ln>
                <a:solidFill>
                  <a:srgbClr val="FF0000"/>
                </a:solidFill>
                <a:latin typeface="Candara" pitchFamily="34" charset="0"/>
              </a:rPr>
              <a:t>«Il problema dei problemi»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709613" y="2317750"/>
            <a:ext cx="7724775" cy="3892550"/>
          </a:xfrm>
        </p:spPr>
        <p:txBody>
          <a:bodyPr rtlCol="0">
            <a:noAutofit/>
          </a:bodyPr>
          <a:lstStyle/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I bambini con DSA incontrano numerose difficoltà nella soluzione dei problemi matematici.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Nella risoluzione di un problema sono necessarie diverse abilità contemporaneamente, tra cui:</a:t>
            </a:r>
          </a:p>
          <a:p>
            <a:pPr marL="62865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Capacità di decodifica del testo (difficoltosa nei bambini dislessici);</a:t>
            </a:r>
          </a:p>
          <a:p>
            <a:pPr marL="62865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Comprensione del testo;</a:t>
            </a:r>
          </a:p>
          <a:p>
            <a:pPr marL="62865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Difficoltà a comprendere la domanda se non esplicitata a fine traccia con un punto interrogativo; </a:t>
            </a:r>
          </a:p>
          <a:p>
            <a:pPr marL="62865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b="1" i="1" dirty="0">
                <a:solidFill>
                  <a:schemeClr val="tx1"/>
                </a:solidFill>
                <a:latin typeface="Candara" pitchFamily="34"/>
              </a:rPr>
              <a:t>Conoscenza di concetti e fatti numerici, di calcolo a mente e scritto.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sz="2200" b="1" i="1" dirty="0">
              <a:solidFill>
                <a:schemeClr val="tx1"/>
              </a:solidFill>
              <a:latin typeface="Candara" pitchFamily="34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it-IT" b="1" i="1" dirty="0">
              <a:solidFill>
                <a:schemeClr val="tx1"/>
              </a:solidFill>
              <a:latin typeface="Candara" pitchFamily="34"/>
            </a:endParaRPr>
          </a:p>
        </p:txBody>
      </p:sp>
      <p:pic>
        <p:nvPicPr>
          <p:cNvPr id="56323" name="Picture 2" descr="Risultati immagini per discalcu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655638"/>
            <a:ext cx="19240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33388" y="412750"/>
          <a:ext cx="8278812" cy="60880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25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Prove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GIULIO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Punteggio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Prestazione *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Operazioni scritte in classe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effectLst/>
                        </a:rPr>
                        <a:t>2/4</a:t>
                      </a:r>
                      <a:endParaRPr lang="it-IT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CC3399"/>
                          </a:solidFill>
                          <a:effectLst/>
                        </a:rPr>
                        <a:t>RA</a:t>
                      </a:r>
                      <a:endParaRPr lang="it-IT" sz="20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Conoscenza numerica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effectLst/>
                        </a:rPr>
                        <a:t>15</a:t>
                      </a:r>
                      <a:endParaRPr lang="it-IT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CC3399"/>
                          </a:solidFill>
                          <a:effectLst/>
                        </a:rPr>
                        <a:t>RA</a:t>
                      </a:r>
                      <a:endParaRPr lang="it-IT" sz="20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Accuratezza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it-IT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CC3399"/>
                          </a:solidFill>
                          <a:effectLst/>
                        </a:rPr>
                        <a:t>RI</a:t>
                      </a:r>
                      <a:endParaRPr lang="it-IT" sz="20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Tempo totale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effectLst/>
                        </a:rPr>
                        <a:t>156”</a:t>
                      </a:r>
                      <a:endParaRPr lang="it-IT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CC3399"/>
                          </a:solidFill>
                          <a:effectLst/>
                        </a:rPr>
                        <a:t>RA</a:t>
                      </a:r>
                      <a:endParaRPr lang="it-IT" sz="2000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277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*Fasce di prestazione: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O = Prestazione ottimale                                    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Abilità che il bambino possiede         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S = Prestazione sufficiente                                                           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Abilità da consolidare nel procedere degli apprendimenti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RA = Richiesta di attenzione 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Difficoltà da monitorare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2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RI = Richiesta di intervento immediato      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Difficoltà gravi che richiedono un’attenta ed immediata considerazione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asellaDiTesto 1"/>
          <p:cNvSpPr txBox="1">
            <a:spLocks noChangeArrowheads="1"/>
          </p:cNvSpPr>
          <p:nvPr/>
        </p:nvSpPr>
        <p:spPr bwMode="auto">
          <a:xfrm>
            <a:off x="639763" y="1022350"/>
            <a:ext cx="7737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solidFill>
                  <a:srgbClr val="FF0000"/>
                </a:solidFill>
                <a:latin typeface="Garamond" pitchFamily="18" charset="0"/>
              </a:rPr>
              <a:t>ERRORI DI GIULIO</a:t>
            </a:r>
          </a:p>
        </p:txBody>
      </p:sp>
      <p:sp>
        <p:nvSpPr>
          <p:cNvPr id="3" name="Elaborazione alternativa 2"/>
          <p:cNvSpPr/>
          <p:nvPr/>
        </p:nvSpPr>
        <p:spPr>
          <a:xfrm>
            <a:off x="727075" y="1922463"/>
            <a:ext cx="2438400" cy="147955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</a:rPr>
              <a:t>OPERAZIONI SCRITTE</a:t>
            </a:r>
          </a:p>
        </p:txBody>
      </p:sp>
      <p:sp>
        <p:nvSpPr>
          <p:cNvPr id="4" name="Elaborazione alternativa 3"/>
          <p:cNvSpPr/>
          <p:nvPr/>
        </p:nvSpPr>
        <p:spPr>
          <a:xfrm>
            <a:off x="3441700" y="1922463"/>
            <a:ext cx="2359025" cy="143827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CC3399"/>
                </a:solidFill>
              </a:rPr>
              <a:t>CONOSCENZA NUMERICA</a:t>
            </a:r>
          </a:p>
        </p:txBody>
      </p:sp>
      <p:sp>
        <p:nvSpPr>
          <p:cNvPr id="5" name="Elaborazione alternativa 4"/>
          <p:cNvSpPr/>
          <p:nvPr/>
        </p:nvSpPr>
        <p:spPr>
          <a:xfrm>
            <a:off x="6076950" y="1881188"/>
            <a:ext cx="2417763" cy="143827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B050"/>
                </a:solidFill>
              </a:rPr>
              <a:t>ACCURATEZZA</a:t>
            </a:r>
          </a:p>
        </p:txBody>
      </p:sp>
      <p:sp>
        <p:nvSpPr>
          <p:cNvPr id="59397" name="CasellaDiTesto 7"/>
          <p:cNvSpPr txBox="1">
            <a:spLocks noChangeArrowheads="1"/>
          </p:cNvSpPr>
          <p:nvPr/>
        </p:nvSpPr>
        <p:spPr bwMode="auto">
          <a:xfrm>
            <a:off x="639763" y="3402013"/>
            <a:ext cx="25257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Garamond" pitchFamily="18" charset="0"/>
              </a:rPr>
              <a:t>Mancata automatizzazione nella procedura del prestito 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Garamond" pitchFamily="18" charset="0"/>
              </a:rPr>
              <a:t>Perdita del setting di calcolo</a:t>
            </a:r>
          </a:p>
        </p:txBody>
      </p:sp>
      <p:sp>
        <p:nvSpPr>
          <p:cNvPr id="59398" name="CasellaDiTesto 9"/>
          <p:cNvSpPr txBox="1">
            <a:spLocks noChangeArrowheads="1"/>
          </p:cNvSpPr>
          <p:nvPr/>
        </p:nvSpPr>
        <p:spPr bwMode="auto">
          <a:xfrm>
            <a:off x="3441700" y="3676650"/>
            <a:ext cx="23590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Garamond" pitchFamily="18" charset="0"/>
              </a:rPr>
              <a:t>Difficoltà negli esercizi di ordinamento (crescente e decrescente)</a:t>
            </a:r>
          </a:p>
        </p:txBody>
      </p:sp>
      <p:sp>
        <p:nvSpPr>
          <p:cNvPr id="59399" name="CasellaDiTesto 10"/>
          <p:cNvSpPr txBox="1">
            <a:spLocks noChangeArrowheads="1"/>
          </p:cNvSpPr>
          <p:nvPr/>
        </p:nvSpPr>
        <p:spPr bwMode="auto">
          <a:xfrm>
            <a:off x="6243638" y="3676650"/>
            <a:ext cx="2133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Garamond" pitchFamily="18" charset="0"/>
              </a:rPr>
              <a:t>Difficoltà nel calcolo a mente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Garamond" pitchFamily="18" charset="0"/>
              </a:rPr>
              <a:t>Difficoltà nel recupero dei fatti numerici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33388" y="412750"/>
          <a:ext cx="8337550" cy="62420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48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MICHELE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Punteggio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Prestazione *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Operazioni scritte in classe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</a:rPr>
                        <a:t>0/8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Conoscenza numerica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Accuratezza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Tempo totale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</a:rPr>
                        <a:t>470,31”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04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*Fasce di prestazione: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 = Prestazione ottimale                                     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Abilità che il bambino possiede          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 = Prestazione sufficiente                                                            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Abilità da consolidare nel procedere degli apprendimenti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RA = Richiesta di attenzione  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Difficoltà da monitorare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279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 = Richiesta di intervento immediato       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Difficoltà gravi che richiedono un’attenta ed immediata considerazione</a:t>
                      </a:r>
                      <a:endParaRPr lang="it-IT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asellaDiTesto 1"/>
          <p:cNvSpPr txBox="1">
            <a:spLocks noChangeArrowheads="1"/>
          </p:cNvSpPr>
          <p:nvPr/>
        </p:nvSpPr>
        <p:spPr bwMode="auto">
          <a:xfrm>
            <a:off x="639763" y="631825"/>
            <a:ext cx="7737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solidFill>
                  <a:srgbClr val="FF0000"/>
                </a:solidFill>
                <a:latin typeface="Garamond" pitchFamily="18" charset="0"/>
              </a:rPr>
              <a:t>ERRORI DI MICHELE</a:t>
            </a:r>
          </a:p>
        </p:txBody>
      </p:sp>
      <p:sp>
        <p:nvSpPr>
          <p:cNvPr id="3" name="Elaborazione alternativa 2"/>
          <p:cNvSpPr/>
          <p:nvPr/>
        </p:nvSpPr>
        <p:spPr>
          <a:xfrm>
            <a:off x="727075" y="1452563"/>
            <a:ext cx="2438400" cy="147955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C000"/>
                </a:solidFill>
              </a:rPr>
              <a:t>OPERAZIONI SCRITTE</a:t>
            </a:r>
          </a:p>
        </p:txBody>
      </p:sp>
      <p:sp>
        <p:nvSpPr>
          <p:cNvPr id="4" name="Elaborazione alternativa 3"/>
          <p:cNvSpPr/>
          <p:nvPr/>
        </p:nvSpPr>
        <p:spPr>
          <a:xfrm>
            <a:off x="3416300" y="1473200"/>
            <a:ext cx="2360613" cy="143827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CC3399"/>
                </a:solidFill>
              </a:rPr>
              <a:t>CONOSCENZA NUMERICA</a:t>
            </a:r>
          </a:p>
        </p:txBody>
      </p:sp>
      <p:sp>
        <p:nvSpPr>
          <p:cNvPr id="5" name="Elaborazione alternativa 4"/>
          <p:cNvSpPr/>
          <p:nvPr/>
        </p:nvSpPr>
        <p:spPr>
          <a:xfrm>
            <a:off x="6027738" y="1493838"/>
            <a:ext cx="2417762" cy="143827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B050"/>
                </a:solidFill>
              </a:rPr>
              <a:t>ACCURATEZZA</a:t>
            </a:r>
          </a:p>
        </p:txBody>
      </p:sp>
      <p:sp>
        <p:nvSpPr>
          <p:cNvPr id="61445" name="CasellaDiTesto 7"/>
          <p:cNvSpPr txBox="1">
            <a:spLocks noChangeArrowheads="1"/>
          </p:cNvSpPr>
          <p:nvPr/>
        </p:nvSpPr>
        <p:spPr bwMode="auto">
          <a:xfrm>
            <a:off x="727075" y="2936875"/>
            <a:ext cx="25273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Garamond" pitchFamily="18" charset="0"/>
              </a:rPr>
              <a:t>Difficoltà di incolonnamento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Garamond" pitchFamily="18" charset="0"/>
              </a:rPr>
              <a:t>Errori nel conteggio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Garamond" pitchFamily="18" charset="0"/>
              </a:rPr>
              <a:t>Mancata automatizzazione delle moltiplicazioni e divisioni</a:t>
            </a:r>
          </a:p>
        </p:txBody>
      </p:sp>
      <p:sp>
        <p:nvSpPr>
          <p:cNvPr id="61446" name="CasellaDiTesto 9"/>
          <p:cNvSpPr txBox="1">
            <a:spLocks noChangeArrowheads="1"/>
          </p:cNvSpPr>
          <p:nvPr/>
        </p:nvSpPr>
        <p:spPr bwMode="auto">
          <a:xfrm>
            <a:off x="3416300" y="2968625"/>
            <a:ext cx="23606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Garamond" pitchFamily="18" charset="0"/>
              </a:rPr>
              <a:t>Difficoltà negli esercizi di ordinamento (crescente e decrescente)</a:t>
            </a:r>
          </a:p>
        </p:txBody>
      </p:sp>
      <p:sp>
        <p:nvSpPr>
          <p:cNvPr id="61447" name="CasellaDiTesto 10"/>
          <p:cNvSpPr txBox="1">
            <a:spLocks noChangeArrowheads="1"/>
          </p:cNvSpPr>
          <p:nvPr/>
        </p:nvSpPr>
        <p:spPr bwMode="auto">
          <a:xfrm>
            <a:off x="6027738" y="3055938"/>
            <a:ext cx="21336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Garamond" pitchFamily="18" charset="0"/>
              </a:rPr>
              <a:t>Difficoltà nel calcolo a mente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>
                <a:latin typeface="Garamond" pitchFamily="18" charset="0"/>
              </a:rPr>
              <a:t>Difficoltà nel recupero dei fatti numerici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0781" y="2967335"/>
            <a:ext cx="75424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Grazie per l’attenzione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4378325"/>
            <a:ext cx="2601913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155700" y="730250"/>
            <a:ext cx="6799263" cy="555625"/>
          </a:xfrm>
        </p:spPr>
        <p:txBody>
          <a:bodyPr/>
          <a:lstStyle/>
          <a:p>
            <a:pPr eaLnBrk="1" hangingPunct="1"/>
            <a:r>
              <a:rPr lang="it-IT" sz="3600" b="1">
                <a:ln>
                  <a:noFill/>
                </a:ln>
                <a:solidFill>
                  <a:schemeClr val="accent2"/>
                </a:solidFill>
              </a:rPr>
              <a:t>PROVE</a:t>
            </a:r>
          </a:p>
        </p:txBody>
      </p:sp>
      <p:sp>
        <p:nvSpPr>
          <p:cNvPr id="26626" name="Rectangle 4"/>
          <p:cNvSpPr>
            <a:spLocks noGrp="1"/>
          </p:cNvSpPr>
          <p:nvPr>
            <p:ph type="body" sz="half" idx="1"/>
          </p:nvPr>
        </p:nvSpPr>
        <p:spPr>
          <a:xfrm>
            <a:off x="636588" y="1492250"/>
            <a:ext cx="3322637" cy="4733925"/>
          </a:xfrm>
        </p:spPr>
        <p:txBody>
          <a:bodyPr/>
          <a:lstStyle/>
          <a:p>
            <a:pPr eaLnBrk="1" hangingPunct="1"/>
            <a:r>
              <a:rPr lang="it-IT" sz="2000" dirty="0"/>
              <a:t>RICORDO  SELETTIVO DI PAROLE(MLT)</a:t>
            </a:r>
          </a:p>
          <a:p>
            <a:pPr eaLnBrk="1" hangingPunct="1">
              <a:buFont typeface="Arial" charset="0"/>
              <a:buNone/>
            </a:pPr>
            <a:r>
              <a:rPr lang="it-IT" sz="2000" dirty="0"/>
              <a:t>Serie di parole da ripetere</a:t>
            </a:r>
          </a:p>
          <a:p>
            <a:pPr eaLnBrk="1" hangingPunct="1">
              <a:buFont typeface="Arial" charset="0"/>
              <a:buNone/>
            </a:pPr>
            <a:r>
              <a:rPr lang="it-IT" sz="2000" dirty="0"/>
              <a:t>Prova di recupero dopo 30 min</a:t>
            </a:r>
          </a:p>
          <a:p>
            <a:pPr eaLnBrk="1" hangingPunct="1"/>
            <a:r>
              <a:rPr lang="it-IT" sz="2000" dirty="0"/>
              <a:t>RIPETIZIONE DI NUMERI(MBT)</a:t>
            </a:r>
          </a:p>
          <a:p>
            <a:pPr eaLnBrk="1" hangingPunct="1"/>
            <a:r>
              <a:rPr lang="it-IT" sz="2000" dirty="0"/>
              <a:t>TEST DI CORSI(MBT)</a:t>
            </a:r>
          </a:p>
        </p:txBody>
      </p:sp>
      <p:sp>
        <p:nvSpPr>
          <p:cNvPr id="26627" name="Rectangle 5"/>
          <p:cNvSpPr>
            <a:spLocks noGrp="1"/>
          </p:cNvSpPr>
          <p:nvPr>
            <p:ph type="body" sz="half" idx="2"/>
          </p:nvPr>
        </p:nvSpPr>
        <p:spPr>
          <a:xfrm>
            <a:off x="4941888" y="1597025"/>
            <a:ext cx="3324225" cy="3444875"/>
          </a:xfrm>
        </p:spPr>
        <p:txBody>
          <a:bodyPr/>
          <a:lstStyle/>
          <a:p>
            <a:pPr eaLnBrk="1" hangingPunct="1"/>
            <a:r>
              <a:rPr lang="it-IT" sz="2000" dirty="0"/>
              <a:t>FIGURA COMPLESSA </a:t>
            </a:r>
          </a:p>
          <a:p>
            <a:pPr eaLnBrk="1" hangingPunct="1">
              <a:buFont typeface="Arial" charset="0"/>
              <a:buNone/>
            </a:pPr>
            <a:r>
              <a:rPr lang="it-IT" sz="2000" dirty="0"/>
              <a:t>DI REY(MLT)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550" y="2601913"/>
            <a:ext cx="341788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1"/>
          <p:cNvSpPr txBox="1">
            <a:spLocks noChangeArrowheads="1"/>
          </p:cNvSpPr>
          <p:nvPr/>
        </p:nvSpPr>
        <p:spPr bwMode="auto">
          <a:xfrm>
            <a:off x="2306638" y="955675"/>
            <a:ext cx="55038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FF0000"/>
                </a:solidFill>
                <a:latin typeface="Garamond" pitchFamily="18" charset="0"/>
              </a:rPr>
              <a:t>QUALI CONSEGUENZE?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81063" y="2516188"/>
            <a:ext cx="7793037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+mn-lt"/>
                <a:cs typeface="+mn-cs"/>
              </a:rPr>
              <a:t>Giulio e Michele avranno difficoltà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+mn-lt"/>
                <a:cs typeface="+mn-cs"/>
              </a:rPr>
              <a:t>Nel memorizzare le poesie;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+mn-lt"/>
                <a:cs typeface="+mn-cs"/>
              </a:rPr>
              <a:t>Nello studio delle materie orali;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+mn-lt"/>
                <a:cs typeface="+mn-cs"/>
              </a:rPr>
              <a:t>Nel memorizzare le tabelline;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+mn-lt"/>
                <a:cs typeface="+mn-cs"/>
              </a:rPr>
              <a:t>Nel memorizzare formule geometriche e aritmetiche;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n-lt"/>
              <a:cs typeface="+mn-cs"/>
            </a:endParaRPr>
          </a:p>
        </p:txBody>
      </p:sp>
      <p:pic>
        <p:nvPicPr>
          <p:cNvPr id="2765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512888">
            <a:off x="4337050" y="1597025"/>
            <a:ext cx="7318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>
          <a:xfrm>
            <a:off x="847725" y="1925638"/>
            <a:ext cx="3346450" cy="95726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>
                <a:solidFill>
                  <a:srgbClr val="002060"/>
                </a:solidFill>
                <a:cs typeface="Arial" charset="0"/>
              </a:rPr>
              <a:t>Selettiva e Focalizzata</a:t>
            </a:r>
          </a:p>
        </p:txBody>
      </p:sp>
      <p:sp>
        <p:nvSpPr>
          <p:cNvPr id="8" name="Ovale 7"/>
          <p:cNvSpPr/>
          <p:nvPr/>
        </p:nvSpPr>
        <p:spPr>
          <a:xfrm>
            <a:off x="4439708" y="2150716"/>
            <a:ext cx="2768367" cy="956345"/>
          </a:xfrm>
          <a:prstGeom prst="ellipse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>
                <a:solidFill>
                  <a:srgbClr val="002060"/>
                </a:solidFill>
                <a:cs typeface="Arial" charset="0"/>
              </a:rPr>
              <a:t>Sostenuta</a:t>
            </a:r>
          </a:p>
        </p:txBody>
      </p:sp>
      <p:sp>
        <p:nvSpPr>
          <p:cNvPr id="28677" name="CasellaDiTesto 1"/>
          <p:cNvSpPr txBox="1">
            <a:spLocks noChangeArrowheads="1"/>
          </p:cNvSpPr>
          <p:nvPr/>
        </p:nvSpPr>
        <p:spPr bwMode="auto">
          <a:xfrm>
            <a:off x="528638" y="517525"/>
            <a:ext cx="7700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F0000"/>
                </a:solidFill>
                <a:latin typeface="Garamond" pitchFamily="18" charset="0"/>
              </a:rPr>
              <a:t>ATTENZIONE </a:t>
            </a:r>
          </a:p>
          <a:p>
            <a:pPr algn="ctr"/>
            <a:endParaRPr lang="it-IT">
              <a:latin typeface="Garamond" pitchFamily="18" charset="0"/>
            </a:endParaRPr>
          </a:p>
        </p:txBody>
      </p:sp>
      <p:sp>
        <p:nvSpPr>
          <p:cNvPr id="3" name="Freccia in giù 2"/>
          <p:cNvSpPr/>
          <p:nvPr/>
        </p:nvSpPr>
        <p:spPr>
          <a:xfrm rot="1935274">
            <a:off x="3235325" y="1095375"/>
            <a:ext cx="193675" cy="84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Freccia in giù 3"/>
          <p:cNvSpPr/>
          <p:nvPr/>
        </p:nvSpPr>
        <p:spPr>
          <a:xfrm rot="19397438">
            <a:off x="5305425" y="1190625"/>
            <a:ext cx="141288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5670550" y="3211513"/>
            <a:ext cx="366713" cy="454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681" name="Rettangolo 13"/>
          <p:cNvSpPr>
            <a:spLocks noChangeArrowheads="1"/>
          </p:cNvSpPr>
          <p:nvPr/>
        </p:nvSpPr>
        <p:spPr bwMode="auto">
          <a:xfrm>
            <a:off x="847725" y="3595688"/>
            <a:ext cx="32718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Times New Roman" pitchFamily="18" charset="0"/>
                <a:cs typeface="Times New Roman" pitchFamily="18" charset="0"/>
              </a:rPr>
              <a:t>Deficit nella capacità di selezionare, in base ad un qualche criterio, un solo oggetto fra quelli presenti nel proprio ambiente</a:t>
            </a:r>
            <a:endParaRPr lang="it-IT" sz="2000">
              <a:latin typeface="Garamond" pitchFamily="18" charset="0"/>
            </a:endParaRPr>
          </a:p>
        </p:txBody>
      </p:sp>
      <p:sp>
        <p:nvSpPr>
          <p:cNvPr id="28682" name="Rettangolo 14"/>
          <p:cNvSpPr>
            <a:spLocks noChangeArrowheads="1"/>
          </p:cNvSpPr>
          <p:nvPr/>
        </p:nvSpPr>
        <p:spPr bwMode="auto">
          <a:xfrm>
            <a:off x="4722813" y="3768725"/>
            <a:ext cx="30876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Times New Roman" pitchFamily="18" charset="0"/>
                <a:cs typeface="Times New Roman" pitchFamily="18" charset="0"/>
              </a:rPr>
              <a:t>Deficit nella capacità di mantenere l’attenzione su stimoli target per un protratto periodo di tempo</a:t>
            </a:r>
            <a:endParaRPr lang="it-IT" sz="2000">
              <a:latin typeface="Garamond" pitchFamily="18" charset="0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2300288" y="3097213"/>
            <a:ext cx="365125" cy="454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784225"/>
          </a:xfrm>
        </p:spPr>
        <p:txBody>
          <a:bodyPr/>
          <a:lstStyle/>
          <a:p>
            <a:r>
              <a:rPr lang="it-IT" b="1" dirty="0">
                <a:ln>
                  <a:noFill/>
                </a:ln>
                <a:solidFill>
                  <a:schemeClr val="accent2"/>
                </a:solidFill>
              </a:rPr>
              <a:t>PROVE</a:t>
            </a:r>
          </a:p>
        </p:txBody>
      </p:sp>
      <p:sp>
        <p:nvSpPr>
          <p:cNvPr id="76804" name="Rectangle 4"/>
          <p:cNvSpPr>
            <a:spLocks noGrp="1"/>
          </p:cNvSpPr>
          <p:nvPr>
            <p:ph type="body" sz="half" idx="1"/>
          </p:nvPr>
        </p:nvSpPr>
        <p:spPr>
          <a:xfrm>
            <a:off x="719138" y="2011363"/>
            <a:ext cx="4570412" cy="4379912"/>
          </a:xfrm>
        </p:spPr>
        <p:txBody>
          <a:bodyPr/>
          <a:lstStyle/>
          <a:p>
            <a:pPr>
              <a:buFont typeface="Arial" charset="0"/>
              <a:buNone/>
            </a:pPr>
            <a:endParaRPr lang="it-IT" sz="2000"/>
          </a:p>
          <a:p>
            <a:pPr>
              <a:buFont typeface="Arial" charset="0"/>
              <a:buNone/>
            </a:pPr>
            <a:endParaRPr lang="it-IT" sz="2000"/>
          </a:p>
          <a:p>
            <a:pPr>
              <a:buFont typeface="Arial" charset="0"/>
              <a:buNone/>
            </a:pPr>
            <a:endParaRPr lang="it-IT" sz="2000"/>
          </a:p>
          <a:p>
            <a:pPr>
              <a:buFont typeface="Arial" charset="0"/>
              <a:buNone/>
            </a:pPr>
            <a:endParaRPr lang="it-IT" sz="2000"/>
          </a:p>
          <a:p>
            <a:pPr>
              <a:buFont typeface="Arial" charset="0"/>
              <a:buNone/>
            </a:pPr>
            <a:endParaRPr lang="it-IT" sz="2000"/>
          </a:p>
          <a:p>
            <a:pPr>
              <a:buFont typeface="Arial" charset="0"/>
              <a:buNone/>
            </a:pPr>
            <a:endParaRPr lang="it-IT" sz="2000"/>
          </a:p>
        </p:txBody>
      </p:sp>
      <p:sp>
        <p:nvSpPr>
          <p:cNvPr id="76805" name="Rectangle 5"/>
          <p:cNvSpPr>
            <a:spLocks noGrp="1"/>
          </p:cNvSpPr>
          <p:nvPr>
            <p:ph type="body" sz="half" idx="2"/>
          </p:nvPr>
        </p:nvSpPr>
        <p:spPr>
          <a:xfrm>
            <a:off x="3004344" y="1269975"/>
            <a:ext cx="3927475" cy="1171626"/>
          </a:xfrm>
        </p:spPr>
        <p:txBody>
          <a:bodyPr/>
          <a:lstStyle/>
          <a:p>
            <a:pPr>
              <a:buFont typeface="Arial" charset="0"/>
              <a:buNone/>
            </a:pPr>
            <a:endParaRPr lang="it-IT" sz="2000" dirty="0"/>
          </a:p>
          <a:p>
            <a:pPr>
              <a:buFont typeface="Arial" charset="0"/>
              <a:buNone/>
            </a:pPr>
            <a:r>
              <a:rPr lang="it-IT" sz="2400" dirty="0"/>
              <a:t>Cercare immagine target</a:t>
            </a:r>
          </a:p>
        </p:txBody>
      </p:sp>
      <p:pic>
        <p:nvPicPr>
          <p:cNvPr id="1026" name="Picture 2" descr="Risultati immagini per test delle campan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60" y="2324714"/>
            <a:ext cx="6424817" cy="375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1448</TotalTime>
  <Words>2188</Words>
  <Application>Microsoft Office PowerPoint</Application>
  <PresentationFormat>Presentazione su schermo (4:3)</PresentationFormat>
  <Paragraphs>637</Paragraphs>
  <Slides>56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70" baseType="lpstr">
      <vt:lpstr>Microsoft YaHei</vt:lpstr>
      <vt:lpstr>Arial</vt:lpstr>
      <vt:lpstr>Calibri</vt:lpstr>
      <vt:lpstr>Candara</vt:lpstr>
      <vt:lpstr>Garamond</vt:lpstr>
      <vt:lpstr>Lucida Sans Unicode</vt:lpstr>
      <vt:lpstr>Mangal</vt:lpstr>
      <vt:lpstr>Symbol</vt:lpstr>
      <vt:lpstr>Tahoma</vt:lpstr>
      <vt:lpstr>Times New Roman</vt:lpstr>
      <vt:lpstr>Trebuchet MS</vt:lpstr>
      <vt:lpstr>Wingdings</vt:lpstr>
      <vt:lpstr>Organico</vt:lpstr>
      <vt:lpstr>Documento Imaging</vt:lpstr>
      <vt:lpstr>DALL’INFORMAZIONE ALLA FORMAZIONE:  I DISTURBI SPECIFICI DELL’APPRENDIMENTO  Triggiano, Marzo 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PROVE</vt:lpstr>
      <vt:lpstr>Presentazione standard di PowerPoint</vt:lpstr>
      <vt:lpstr>Presentazione standard di PowerPoint</vt:lpstr>
      <vt:lpstr>PROVE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SCRITTURA</vt:lpstr>
      <vt:lpstr>GLI ERRORI DI SCRITTURA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«Il problema dei problemi»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L'INDIVIDUAZIONE PROCOCE DEI DSA: UNA PROPOSTA DI RILEVAZIONE NELLE SCUOLE PRIMARIE  Comune di Palo del Colle, 4 Dicembre 2015</dc:title>
  <dc:creator>PC</dc:creator>
  <cp:lastModifiedBy>Pasquale Damiani</cp:lastModifiedBy>
  <cp:revision>191</cp:revision>
  <dcterms:modified xsi:type="dcterms:W3CDTF">2017-04-11T17:22:35Z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